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31"/>
  </p:notesMasterIdLst>
  <p:sldIdLst>
    <p:sldId id="257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305" r:id="rId12"/>
    <p:sldId id="306" r:id="rId13"/>
    <p:sldId id="307" r:id="rId14"/>
    <p:sldId id="308" r:id="rId15"/>
    <p:sldId id="309" r:id="rId16"/>
    <p:sldId id="292" r:id="rId17"/>
    <p:sldId id="293" r:id="rId18"/>
    <p:sldId id="294" r:id="rId19"/>
    <p:sldId id="295" r:id="rId20"/>
    <p:sldId id="296" r:id="rId21"/>
    <p:sldId id="297" r:id="rId22"/>
    <p:sldId id="298" r:id="rId23"/>
    <p:sldId id="299" r:id="rId24"/>
    <p:sldId id="300" r:id="rId25"/>
    <p:sldId id="301" r:id="rId26"/>
    <p:sldId id="302" r:id="rId27"/>
    <p:sldId id="303" r:id="rId28"/>
    <p:sldId id="304" r:id="rId29"/>
    <p:sldId id="277" r:id="rId30"/>
  </p:sldIdLst>
  <p:sldSz cx="16257588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08">
          <p15:clr>
            <a:srgbClr val="A4A3A4"/>
          </p15:clr>
        </p15:guide>
        <p15:guide id="2" pos="51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49"/>
    <p:restoredTop sz="94666"/>
  </p:normalViewPr>
  <p:slideViewPr>
    <p:cSldViewPr snapToGrid="0">
      <p:cViewPr varScale="1">
        <p:scale>
          <a:sx n="76" d="100"/>
          <a:sy n="76" d="100"/>
        </p:scale>
        <p:origin x="552" y="216"/>
      </p:cViewPr>
      <p:guideLst>
        <p:guide orient="horz" pos="2808"/>
        <p:guide pos="51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f70e0d3de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f70e0d3de_0_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4f70e0d3de_0_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f70e0d3de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f70e0d3de_0_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4f70e0d3de_0_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8920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f70e0d3de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f70e0d3de_0_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4f70e0d3de_0_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8085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f70e0d3de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f70e0d3de_0_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4f70e0d3de_0_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73006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f70e0d3de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f70e0d3de_0_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4f70e0d3de_0_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86830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f70e0d3de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f70e0d3de_0_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4f70e0d3de_0_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50344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4f70e0d3de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4f70e0d3de_0_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g4f70e0d3de_0_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4f27299e72_3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4f27299e72_3_5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g4f27299e72_3_5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4f27299e72_3_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4f27299e72_3_5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g4f27299e72_3_5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4f27299e72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4f27299e72_4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g4f27299e72_4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f27299e72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f27299e72_0_1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g4f27299e72_0_1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4f27299e72_4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4f27299e72_4_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g4f27299e72_4_1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4f27299e72_4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4f27299e72_4_1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g4f27299e72_4_1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4f27299e72_4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4f27299e72_4_1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g4f27299e72_4_1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4f2f57139b_0_4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4f2f57139b_0_4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g4f2f57139b_0_4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4f2f57139b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4f2f57139b_0_3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g4f2f57139b_0_3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4f2f57139b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4f2f57139b_0_4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g4f2f57139b_0_4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4f2f57139b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4f2f57139b_0_4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g4f2f57139b_0_4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4f2f57139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4f2f57139b_0_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g4f2f57139b_0_4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4f8b922667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4f8b922667_0_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g4f8b922667_0_1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9025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f27299e72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f27299e72_0_1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g4f27299e72_0_1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f27299e72_3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f27299e72_3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4f27299e72_3_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f27299e72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f27299e72_0_1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4f27299e72_0_1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f27299e72_3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f27299e72_3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4f27299e72_3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f27299e72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f27299e72_0_1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4f27299e72_0_1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4f27299e72_3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4f27299e72_3_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4f27299e72_3_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4f27299e72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4f27299e72_0_1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4f27299e72_0_1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1"/>
            <a:ext cx="1625758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758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6134" y="8021420"/>
            <a:ext cx="184731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1"/>
            <a:ext cx="16257587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3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3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3"/>
            <a:ext cx="16257587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863685" y="5248173"/>
            <a:ext cx="12138848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454" y="902337"/>
            <a:ext cx="8467494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709" y="291549"/>
            <a:ext cx="1402217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731" y="2067651"/>
            <a:ext cx="15176126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2047" y="5181600"/>
            <a:ext cx="13393496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500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838" y="996100"/>
            <a:ext cx="146319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200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34184"/>
            <a:ext cx="16257587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709" y="486834"/>
            <a:ext cx="1402217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709" y="2434167"/>
            <a:ext cx="1402217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hanj.cs.illinois.edu/bk3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300" cy="5501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altLang="zh-CN" sz="6000" b="1" dirty="0"/>
              <a:t>Different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Views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of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Data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Mining</a:t>
            </a:r>
            <a:endParaRPr sz="6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Database View</a:t>
            </a:r>
            <a:endParaRPr/>
          </a:p>
        </p:txBody>
      </p:sp>
      <p:cxnSp>
        <p:nvCxnSpPr>
          <p:cNvPr id="304" name="Google Shape;304;p40" descr="arrow"/>
          <p:cNvCxnSpPr/>
          <p:nvPr/>
        </p:nvCxnSpPr>
        <p:spPr>
          <a:xfrm>
            <a:off x="4880666" y="5076046"/>
            <a:ext cx="5796000" cy="132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grpSp>
        <p:nvGrpSpPr>
          <p:cNvPr id="305" name="Google Shape;305;p40" descr="A bar graph with annotation Discovery of Patterns. "/>
          <p:cNvGrpSpPr/>
          <p:nvPr/>
        </p:nvGrpSpPr>
        <p:grpSpPr>
          <a:xfrm>
            <a:off x="10945142" y="4549151"/>
            <a:ext cx="659464" cy="690054"/>
            <a:chOff x="10819442" y="2823776"/>
            <a:chExt cx="659464" cy="690054"/>
          </a:xfrm>
        </p:grpSpPr>
        <p:sp>
          <p:nvSpPr>
            <p:cNvPr id="306" name="Google Shape;306;p40"/>
            <p:cNvSpPr/>
            <p:nvPr/>
          </p:nvSpPr>
          <p:spPr>
            <a:xfrm>
              <a:off x="11149240" y="2823776"/>
              <a:ext cx="109800" cy="690000"/>
            </a:xfrm>
            <a:prstGeom prst="rect">
              <a:avLst/>
            </a:prstGeom>
            <a:solidFill>
              <a:srgbClr val="38761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0"/>
            <p:cNvSpPr/>
            <p:nvPr/>
          </p:nvSpPr>
          <p:spPr>
            <a:xfrm>
              <a:off x="11259173" y="3082469"/>
              <a:ext cx="109800" cy="431100"/>
            </a:xfrm>
            <a:prstGeom prst="rect">
              <a:avLst/>
            </a:prstGeom>
            <a:solidFill>
              <a:srgbClr val="93C47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0"/>
            <p:cNvSpPr/>
            <p:nvPr/>
          </p:nvSpPr>
          <p:spPr>
            <a:xfrm>
              <a:off x="11039307" y="2996238"/>
              <a:ext cx="109800" cy="517500"/>
            </a:xfrm>
            <a:prstGeom prst="rect">
              <a:avLst/>
            </a:prstGeom>
            <a:solidFill>
              <a:srgbClr val="6AA84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0"/>
            <p:cNvSpPr/>
            <p:nvPr/>
          </p:nvSpPr>
          <p:spPr>
            <a:xfrm>
              <a:off x="11369106" y="3254931"/>
              <a:ext cx="1098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0"/>
            <p:cNvSpPr/>
            <p:nvPr/>
          </p:nvSpPr>
          <p:spPr>
            <a:xfrm>
              <a:off x="10819442" y="3254931"/>
              <a:ext cx="2196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1" name="Google Shape;311;p40"/>
          <p:cNvSpPr txBox="1"/>
          <p:nvPr/>
        </p:nvSpPr>
        <p:spPr>
          <a:xfrm>
            <a:off x="3644838" y="2062300"/>
            <a:ext cx="89679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Process and techniques that connects data warehouses to the discovery of patterns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2" name="Google Shape;312;p40" descr="A cylinder with annotation Data Warehouse"/>
          <p:cNvSpPr/>
          <p:nvPr/>
        </p:nvSpPr>
        <p:spPr>
          <a:xfrm>
            <a:off x="3469425" y="4556725"/>
            <a:ext cx="1220175" cy="1034700"/>
          </a:xfrm>
          <a:prstGeom prst="flowChartMagneticDrum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40"/>
          <p:cNvSpPr txBox="1"/>
          <p:nvPr/>
        </p:nvSpPr>
        <p:spPr>
          <a:xfrm>
            <a:off x="3267563" y="3851100"/>
            <a:ext cx="16239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Data Warehouse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4" name="Google Shape;314;p40"/>
          <p:cNvSpPr txBox="1"/>
          <p:nvPr/>
        </p:nvSpPr>
        <p:spPr>
          <a:xfrm>
            <a:off x="10438600" y="3796800"/>
            <a:ext cx="17826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Discovery of Patterns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Database View</a:t>
            </a:r>
            <a:endParaRPr/>
          </a:p>
        </p:txBody>
      </p:sp>
      <p:cxnSp>
        <p:nvCxnSpPr>
          <p:cNvPr id="304" name="Google Shape;304;p40" descr="arrow"/>
          <p:cNvCxnSpPr/>
          <p:nvPr/>
        </p:nvCxnSpPr>
        <p:spPr>
          <a:xfrm>
            <a:off x="4880666" y="5076046"/>
            <a:ext cx="5796000" cy="132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grpSp>
        <p:nvGrpSpPr>
          <p:cNvPr id="305" name="Google Shape;305;p40" descr="A bar graph with annotation Discovery of Patterns. "/>
          <p:cNvGrpSpPr/>
          <p:nvPr/>
        </p:nvGrpSpPr>
        <p:grpSpPr>
          <a:xfrm>
            <a:off x="10945142" y="4549151"/>
            <a:ext cx="659464" cy="690054"/>
            <a:chOff x="10819442" y="2823776"/>
            <a:chExt cx="659464" cy="690054"/>
          </a:xfrm>
        </p:grpSpPr>
        <p:sp>
          <p:nvSpPr>
            <p:cNvPr id="306" name="Google Shape;306;p40"/>
            <p:cNvSpPr/>
            <p:nvPr/>
          </p:nvSpPr>
          <p:spPr>
            <a:xfrm>
              <a:off x="11149240" y="2823776"/>
              <a:ext cx="109800" cy="690000"/>
            </a:xfrm>
            <a:prstGeom prst="rect">
              <a:avLst/>
            </a:prstGeom>
            <a:solidFill>
              <a:srgbClr val="38761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0"/>
            <p:cNvSpPr/>
            <p:nvPr/>
          </p:nvSpPr>
          <p:spPr>
            <a:xfrm>
              <a:off x="11259173" y="3082469"/>
              <a:ext cx="109800" cy="431100"/>
            </a:xfrm>
            <a:prstGeom prst="rect">
              <a:avLst/>
            </a:prstGeom>
            <a:solidFill>
              <a:srgbClr val="93C47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0"/>
            <p:cNvSpPr/>
            <p:nvPr/>
          </p:nvSpPr>
          <p:spPr>
            <a:xfrm>
              <a:off x="11039307" y="2996238"/>
              <a:ext cx="109800" cy="517500"/>
            </a:xfrm>
            <a:prstGeom prst="rect">
              <a:avLst/>
            </a:prstGeom>
            <a:solidFill>
              <a:srgbClr val="6AA84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0"/>
            <p:cNvSpPr/>
            <p:nvPr/>
          </p:nvSpPr>
          <p:spPr>
            <a:xfrm>
              <a:off x="11369106" y="3254931"/>
              <a:ext cx="1098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0"/>
            <p:cNvSpPr/>
            <p:nvPr/>
          </p:nvSpPr>
          <p:spPr>
            <a:xfrm>
              <a:off x="10819442" y="3254931"/>
              <a:ext cx="2196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40" descr="A cylinder with annotation Data Warehouse"/>
          <p:cNvSpPr/>
          <p:nvPr/>
        </p:nvSpPr>
        <p:spPr>
          <a:xfrm>
            <a:off x="3469425" y="4556725"/>
            <a:ext cx="1220175" cy="1034700"/>
          </a:xfrm>
          <a:prstGeom prst="flowChartMagneticDrum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40"/>
          <p:cNvSpPr txBox="1"/>
          <p:nvPr/>
        </p:nvSpPr>
        <p:spPr>
          <a:xfrm>
            <a:off x="3267563" y="3851100"/>
            <a:ext cx="16239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Data Warehouse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4" name="Google Shape;314;p40"/>
          <p:cNvSpPr txBox="1"/>
          <p:nvPr/>
        </p:nvSpPr>
        <p:spPr>
          <a:xfrm>
            <a:off x="10438600" y="3796800"/>
            <a:ext cx="17826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Discovery of Patterns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" name="Google Shape;321;p41">
            <a:extLst>
              <a:ext uri="{FF2B5EF4-FFF2-40B4-BE49-F238E27FC236}">
                <a16:creationId xmlns:a16="http://schemas.microsoft.com/office/drawing/2014/main" xmlns="" id="{98F7AD3C-0E81-A14C-96D1-94F9E1C52969}"/>
              </a:ext>
            </a:extLst>
          </p:cNvPr>
          <p:cNvSpPr txBox="1"/>
          <p:nvPr/>
        </p:nvSpPr>
        <p:spPr>
          <a:xfrm>
            <a:off x="1117698" y="4964200"/>
            <a:ext cx="18864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Data Cleaning</a:t>
            </a:r>
            <a:endParaRPr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" name="Google Shape;322;p41">
            <a:extLst>
              <a:ext uri="{FF2B5EF4-FFF2-40B4-BE49-F238E27FC236}">
                <a16:creationId xmlns:a16="http://schemas.microsoft.com/office/drawing/2014/main" xmlns="" id="{B3A80700-06A5-A04B-BD27-4ED229AD2BBF}"/>
              </a:ext>
            </a:extLst>
          </p:cNvPr>
          <p:cNvSpPr txBox="1"/>
          <p:nvPr/>
        </p:nvSpPr>
        <p:spPr>
          <a:xfrm>
            <a:off x="2776524" y="5691538"/>
            <a:ext cx="23799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Data Integration</a:t>
            </a:r>
            <a:endParaRPr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6" name="Google Shape;323;p41" descr="arrow">
            <a:extLst>
              <a:ext uri="{FF2B5EF4-FFF2-40B4-BE49-F238E27FC236}">
                <a16:creationId xmlns:a16="http://schemas.microsoft.com/office/drawing/2014/main" xmlns="" id="{6FEDA0C8-7808-5E4B-BF90-D8FFB7106E07}"/>
              </a:ext>
            </a:extLst>
          </p:cNvPr>
          <p:cNvCxnSpPr/>
          <p:nvPr/>
        </p:nvCxnSpPr>
        <p:spPr>
          <a:xfrm rot="10800000" flipH="1">
            <a:off x="1968508" y="5286340"/>
            <a:ext cx="1428900" cy="690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7" name="Google Shape;324;p41">
            <a:extLst>
              <a:ext uri="{FF2B5EF4-FFF2-40B4-BE49-F238E27FC236}">
                <a16:creationId xmlns:a16="http://schemas.microsoft.com/office/drawing/2014/main" xmlns="" id="{17770BEB-6D92-E145-A7CE-67050944C942}"/>
              </a:ext>
            </a:extLst>
          </p:cNvPr>
          <p:cNvSpPr txBox="1"/>
          <p:nvPr/>
        </p:nvSpPr>
        <p:spPr>
          <a:xfrm>
            <a:off x="494058" y="7260269"/>
            <a:ext cx="2088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Databases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" name="Google Shape;325;p41" descr="three cylinders in different size with annotation databases">
            <a:extLst>
              <a:ext uri="{FF2B5EF4-FFF2-40B4-BE49-F238E27FC236}">
                <a16:creationId xmlns:a16="http://schemas.microsoft.com/office/drawing/2014/main" xmlns="" id="{D757C883-298D-F044-99F6-FF74BD4A9781}"/>
              </a:ext>
            </a:extLst>
          </p:cNvPr>
          <p:cNvSpPr/>
          <p:nvPr/>
        </p:nvSpPr>
        <p:spPr>
          <a:xfrm>
            <a:off x="1713625" y="6119178"/>
            <a:ext cx="989400" cy="6900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26;p41" descr="three cylinders in different size with annotation databases">
            <a:extLst>
              <a:ext uri="{FF2B5EF4-FFF2-40B4-BE49-F238E27FC236}">
                <a16:creationId xmlns:a16="http://schemas.microsoft.com/office/drawing/2014/main" xmlns="" id="{810286DA-90E4-FC4A-809E-ECD797AE69B1}"/>
              </a:ext>
            </a:extLst>
          </p:cNvPr>
          <p:cNvSpPr/>
          <p:nvPr/>
        </p:nvSpPr>
        <p:spPr>
          <a:xfrm>
            <a:off x="650725" y="5700824"/>
            <a:ext cx="989400" cy="9999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327;p41" descr="three cylinders in different size with annotation databases">
            <a:extLst>
              <a:ext uri="{FF2B5EF4-FFF2-40B4-BE49-F238E27FC236}">
                <a16:creationId xmlns:a16="http://schemas.microsoft.com/office/drawing/2014/main" xmlns="" id="{E189D538-9A36-7F47-80FB-037576335B8B}"/>
              </a:ext>
            </a:extLst>
          </p:cNvPr>
          <p:cNvSpPr/>
          <p:nvPr/>
        </p:nvSpPr>
        <p:spPr>
          <a:xfrm>
            <a:off x="1117700" y="6755949"/>
            <a:ext cx="663900" cy="4491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1618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Database View</a:t>
            </a:r>
            <a:endParaRPr/>
          </a:p>
        </p:txBody>
      </p:sp>
      <p:grpSp>
        <p:nvGrpSpPr>
          <p:cNvPr id="305" name="Google Shape;305;p40" descr="A bar graph with annotation Discovery of Patterns. "/>
          <p:cNvGrpSpPr/>
          <p:nvPr/>
        </p:nvGrpSpPr>
        <p:grpSpPr>
          <a:xfrm>
            <a:off x="10945142" y="4549151"/>
            <a:ext cx="659464" cy="690054"/>
            <a:chOff x="10819442" y="2823776"/>
            <a:chExt cx="659464" cy="690054"/>
          </a:xfrm>
        </p:grpSpPr>
        <p:sp>
          <p:nvSpPr>
            <p:cNvPr id="306" name="Google Shape;306;p40"/>
            <p:cNvSpPr/>
            <p:nvPr/>
          </p:nvSpPr>
          <p:spPr>
            <a:xfrm>
              <a:off x="11149240" y="2823776"/>
              <a:ext cx="109800" cy="690000"/>
            </a:xfrm>
            <a:prstGeom prst="rect">
              <a:avLst/>
            </a:prstGeom>
            <a:solidFill>
              <a:srgbClr val="38761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0"/>
            <p:cNvSpPr/>
            <p:nvPr/>
          </p:nvSpPr>
          <p:spPr>
            <a:xfrm>
              <a:off x="11259173" y="3082469"/>
              <a:ext cx="109800" cy="431100"/>
            </a:xfrm>
            <a:prstGeom prst="rect">
              <a:avLst/>
            </a:prstGeom>
            <a:solidFill>
              <a:srgbClr val="93C47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0"/>
            <p:cNvSpPr/>
            <p:nvPr/>
          </p:nvSpPr>
          <p:spPr>
            <a:xfrm>
              <a:off x="11039307" y="2996238"/>
              <a:ext cx="109800" cy="517500"/>
            </a:xfrm>
            <a:prstGeom prst="rect">
              <a:avLst/>
            </a:prstGeom>
            <a:solidFill>
              <a:srgbClr val="6AA84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0"/>
            <p:cNvSpPr/>
            <p:nvPr/>
          </p:nvSpPr>
          <p:spPr>
            <a:xfrm>
              <a:off x="11369106" y="3254931"/>
              <a:ext cx="1098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0"/>
            <p:cNvSpPr/>
            <p:nvPr/>
          </p:nvSpPr>
          <p:spPr>
            <a:xfrm>
              <a:off x="10819442" y="3254931"/>
              <a:ext cx="2196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40" descr="A cylinder with annotation Data Warehouse"/>
          <p:cNvSpPr/>
          <p:nvPr/>
        </p:nvSpPr>
        <p:spPr>
          <a:xfrm>
            <a:off x="3469425" y="4556725"/>
            <a:ext cx="1220175" cy="1034700"/>
          </a:xfrm>
          <a:prstGeom prst="flowChartMagneticDrum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40"/>
          <p:cNvSpPr txBox="1"/>
          <p:nvPr/>
        </p:nvSpPr>
        <p:spPr>
          <a:xfrm>
            <a:off x="3267563" y="3851100"/>
            <a:ext cx="16239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Data Warehouse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4" name="Google Shape;314;p40"/>
          <p:cNvSpPr txBox="1"/>
          <p:nvPr/>
        </p:nvSpPr>
        <p:spPr>
          <a:xfrm>
            <a:off x="10438600" y="3796800"/>
            <a:ext cx="17826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Discovery of Patterns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" name="Google Shape;321;p41">
            <a:extLst>
              <a:ext uri="{FF2B5EF4-FFF2-40B4-BE49-F238E27FC236}">
                <a16:creationId xmlns:a16="http://schemas.microsoft.com/office/drawing/2014/main" xmlns="" id="{98F7AD3C-0E81-A14C-96D1-94F9E1C52969}"/>
              </a:ext>
            </a:extLst>
          </p:cNvPr>
          <p:cNvSpPr txBox="1"/>
          <p:nvPr/>
        </p:nvSpPr>
        <p:spPr>
          <a:xfrm>
            <a:off x="1117698" y="4964200"/>
            <a:ext cx="18864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Data Cleaning</a:t>
            </a:r>
            <a:endParaRPr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" name="Google Shape;322;p41">
            <a:extLst>
              <a:ext uri="{FF2B5EF4-FFF2-40B4-BE49-F238E27FC236}">
                <a16:creationId xmlns:a16="http://schemas.microsoft.com/office/drawing/2014/main" xmlns="" id="{B3A80700-06A5-A04B-BD27-4ED229AD2BBF}"/>
              </a:ext>
            </a:extLst>
          </p:cNvPr>
          <p:cNvSpPr txBox="1"/>
          <p:nvPr/>
        </p:nvSpPr>
        <p:spPr>
          <a:xfrm>
            <a:off x="2776524" y="5691538"/>
            <a:ext cx="23799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Data Integration</a:t>
            </a:r>
            <a:endParaRPr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6" name="Google Shape;323;p41" descr="arrow">
            <a:extLst>
              <a:ext uri="{FF2B5EF4-FFF2-40B4-BE49-F238E27FC236}">
                <a16:creationId xmlns:a16="http://schemas.microsoft.com/office/drawing/2014/main" xmlns="" id="{6FEDA0C8-7808-5E4B-BF90-D8FFB7106E07}"/>
              </a:ext>
            </a:extLst>
          </p:cNvPr>
          <p:cNvCxnSpPr/>
          <p:nvPr/>
        </p:nvCxnSpPr>
        <p:spPr>
          <a:xfrm rot="10800000" flipH="1">
            <a:off x="1968508" y="5286340"/>
            <a:ext cx="1428900" cy="690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7" name="Google Shape;324;p41">
            <a:extLst>
              <a:ext uri="{FF2B5EF4-FFF2-40B4-BE49-F238E27FC236}">
                <a16:creationId xmlns:a16="http://schemas.microsoft.com/office/drawing/2014/main" xmlns="" id="{17770BEB-6D92-E145-A7CE-67050944C942}"/>
              </a:ext>
            </a:extLst>
          </p:cNvPr>
          <p:cNvSpPr txBox="1"/>
          <p:nvPr/>
        </p:nvSpPr>
        <p:spPr>
          <a:xfrm>
            <a:off x="494058" y="7260269"/>
            <a:ext cx="2088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Databases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" name="Google Shape;325;p41" descr="three cylinders in different size with annotation databases">
            <a:extLst>
              <a:ext uri="{FF2B5EF4-FFF2-40B4-BE49-F238E27FC236}">
                <a16:creationId xmlns:a16="http://schemas.microsoft.com/office/drawing/2014/main" xmlns="" id="{D757C883-298D-F044-99F6-FF74BD4A9781}"/>
              </a:ext>
            </a:extLst>
          </p:cNvPr>
          <p:cNvSpPr/>
          <p:nvPr/>
        </p:nvSpPr>
        <p:spPr>
          <a:xfrm>
            <a:off x="1713625" y="6119178"/>
            <a:ext cx="989400" cy="6900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26;p41" descr="three cylinders in different size with annotation databases">
            <a:extLst>
              <a:ext uri="{FF2B5EF4-FFF2-40B4-BE49-F238E27FC236}">
                <a16:creationId xmlns:a16="http://schemas.microsoft.com/office/drawing/2014/main" xmlns="" id="{810286DA-90E4-FC4A-809E-ECD797AE69B1}"/>
              </a:ext>
            </a:extLst>
          </p:cNvPr>
          <p:cNvSpPr/>
          <p:nvPr/>
        </p:nvSpPr>
        <p:spPr>
          <a:xfrm>
            <a:off x="650725" y="5700824"/>
            <a:ext cx="989400" cy="9999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327;p41" descr="three cylinders in different size with annotation databases">
            <a:extLst>
              <a:ext uri="{FF2B5EF4-FFF2-40B4-BE49-F238E27FC236}">
                <a16:creationId xmlns:a16="http://schemas.microsoft.com/office/drawing/2014/main" xmlns="" id="{E189D538-9A36-7F47-80FB-037576335B8B}"/>
              </a:ext>
            </a:extLst>
          </p:cNvPr>
          <p:cNvSpPr/>
          <p:nvPr/>
        </p:nvSpPr>
        <p:spPr>
          <a:xfrm>
            <a:off x="1117700" y="6755949"/>
            <a:ext cx="663900" cy="4491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56;p42">
            <a:extLst>
              <a:ext uri="{FF2B5EF4-FFF2-40B4-BE49-F238E27FC236}">
                <a16:creationId xmlns:a16="http://schemas.microsoft.com/office/drawing/2014/main" xmlns="" id="{1B57212B-6F17-6B41-A9F0-D13D64EFA09C}"/>
              </a:ext>
            </a:extLst>
          </p:cNvPr>
          <p:cNvSpPr txBox="1"/>
          <p:nvPr/>
        </p:nvSpPr>
        <p:spPr>
          <a:xfrm>
            <a:off x="6839751" y="3850475"/>
            <a:ext cx="25782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Data Mining</a:t>
            </a:r>
            <a:endParaRPr sz="3000" dirty="0">
              <a:solidFill>
                <a:srgbClr val="CC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" name="Google Shape;357;p42">
            <a:extLst>
              <a:ext uri="{FF2B5EF4-FFF2-40B4-BE49-F238E27FC236}">
                <a16:creationId xmlns:a16="http://schemas.microsoft.com/office/drawing/2014/main" xmlns="" id="{06069961-7DC1-4B4E-83E4-778EC3CC64C2}"/>
              </a:ext>
            </a:extLst>
          </p:cNvPr>
          <p:cNvSpPr txBox="1"/>
          <p:nvPr/>
        </p:nvSpPr>
        <p:spPr>
          <a:xfrm>
            <a:off x="4947400" y="4613550"/>
            <a:ext cx="2484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Task-relevant Data</a:t>
            </a:r>
            <a:endParaRPr sz="1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358;p42">
            <a:extLst>
              <a:ext uri="{FF2B5EF4-FFF2-40B4-BE49-F238E27FC236}">
                <a16:creationId xmlns:a16="http://schemas.microsoft.com/office/drawing/2014/main" xmlns="" id="{305E4198-D401-DE40-B0B1-6B6A04152C97}"/>
              </a:ext>
            </a:extLst>
          </p:cNvPr>
          <p:cNvSpPr txBox="1"/>
          <p:nvPr/>
        </p:nvSpPr>
        <p:spPr>
          <a:xfrm>
            <a:off x="5156425" y="5171900"/>
            <a:ext cx="18864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</a:t>
            </a: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Selection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" name="Google Shape;359;p42" descr="A square with annoatation Data Mining">
            <a:extLst>
              <a:ext uri="{FF2B5EF4-FFF2-40B4-BE49-F238E27FC236}">
                <a16:creationId xmlns:a16="http://schemas.microsoft.com/office/drawing/2014/main" xmlns="" id="{1D7F61F3-3602-1F48-BF1A-89CC9AE8264B}"/>
              </a:ext>
            </a:extLst>
          </p:cNvPr>
          <p:cNvSpPr/>
          <p:nvPr/>
        </p:nvSpPr>
        <p:spPr>
          <a:xfrm>
            <a:off x="7662761" y="4686018"/>
            <a:ext cx="789900" cy="776100"/>
          </a:xfrm>
          <a:prstGeom prst="rect">
            <a:avLst/>
          </a:prstGeom>
          <a:solidFill>
            <a:srgbClr val="00CC66"/>
          </a:solidFill>
          <a:ln w="762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" name="Google Shape;352;p42" descr="arrow">
            <a:extLst>
              <a:ext uri="{FF2B5EF4-FFF2-40B4-BE49-F238E27FC236}">
                <a16:creationId xmlns:a16="http://schemas.microsoft.com/office/drawing/2014/main" xmlns="" id="{A200CE75-D96C-1447-95C5-8FB724058A74}"/>
              </a:ext>
            </a:extLst>
          </p:cNvPr>
          <p:cNvCxnSpPr/>
          <p:nvPr/>
        </p:nvCxnSpPr>
        <p:spPr>
          <a:xfrm>
            <a:off x="4880725" y="5071825"/>
            <a:ext cx="2484600" cy="14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26" name="Google Shape;355;p42" descr="arrow">
            <a:extLst>
              <a:ext uri="{FF2B5EF4-FFF2-40B4-BE49-F238E27FC236}">
                <a16:creationId xmlns:a16="http://schemas.microsoft.com/office/drawing/2014/main" xmlns="" id="{380D196C-59E7-D94F-8FB0-0DCAF90F4633}"/>
              </a:ext>
            </a:extLst>
          </p:cNvPr>
          <p:cNvCxnSpPr/>
          <p:nvPr/>
        </p:nvCxnSpPr>
        <p:spPr>
          <a:xfrm>
            <a:off x="8702975" y="5085775"/>
            <a:ext cx="19737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174461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Database View</a:t>
            </a:r>
            <a:endParaRPr/>
          </a:p>
        </p:txBody>
      </p:sp>
      <p:grpSp>
        <p:nvGrpSpPr>
          <p:cNvPr id="305" name="Google Shape;305;p40" descr="A bar graph with annotation Discovery of Patterns. "/>
          <p:cNvGrpSpPr/>
          <p:nvPr/>
        </p:nvGrpSpPr>
        <p:grpSpPr>
          <a:xfrm>
            <a:off x="10945142" y="4549151"/>
            <a:ext cx="659464" cy="690054"/>
            <a:chOff x="10819442" y="2823776"/>
            <a:chExt cx="659464" cy="690054"/>
          </a:xfrm>
        </p:grpSpPr>
        <p:sp>
          <p:nvSpPr>
            <p:cNvPr id="306" name="Google Shape;306;p40"/>
            <p:cNvSpPr/>
            <p:nvPr/>
          </p:nvSpPr>
          <p:spPr>
            <a:xfrm>
              <a:off x="11149240" y="2823776"/>
              <a:ext cx="109800" cy="690000"/>
            </a:xfrm>
            <a:prstGeom prst="rect">
              <a:avLst/>
            </a:prstGeom>
            <a:solidFill>
              <a:srgbClr val="38761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0"/>
            <p:cNvSpPr/>
            <p:nvPr/>
          </p:nvSpPr>
          <p:spPr>
            <a:xfrm>
              <a:off x="11259173" y="3082469"/>
              <a:ext cx="109800" cy="431100"/>
            </a:xfrm>
            <a:prstGeom prst="rect">
              <a:avLst/>
            </a:prstGeom>
            <a:solidFill>
              <a:srgbClr val="93C47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0"/>
            <p:cNvSpPr/>
            <p:nvPr/>
          </p:nvSpPr>
          <p:spPr>
            <a:xfrm>
              <a:off x="11039307" y="2996238"/>
              <a:ext cx="109800" cy="517500"/>
            </a:xfrm>
            <a:prstGeom prst="rect">
              <a:avLst/>
            </a:prstGeom>
            <a:solidFill>
              <a:srgbClr val="6AA84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0"/>
            <p:cNvSpPr/>
            <p:nvPr/>
          </p:nvSpPr>
          <p:spPr>
            <a:xfrm>
              <a:off x="11369106" y="3254931"/>
              <a:ext cx="1098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0"/>
            <p:cNvSpPr/>
            <p:nvPr/>
          </p:nvSpPr>
          <p:spPr>
            <a:xfrm>
              <a:off x="10819442" y="3254931"/>
              <a:ext cx="2196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40" descr="A cylinder with annotation Data Warehouse"/>
          <p:cNvSpPr/>
          <p:nvPr/>
        </p:nvSpPr>
        <p:spPr>
          <a:xfrm>
            <a:off x="3469425" y="4556725"/>
            <a:ext cx="1220175" cy="1034700"/>
          </a:xfrm>
          <a:prstGeom prst="flowChartMagneticDrum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40"/>
          <p:cNvSpPr txBox="1"/>
          <p:nvPr/>
        </p:nvSpPr>
        <p:spPr>
          <a:xfrm>
            <a:off x="3267563" y="3851100"/>
            <a:ext cx="16239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Data Warehouse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4" name="Google Shape;314;p40"/>
          <p:cNvSpPr txBox="1"/>
          <p:nvPr/>
        </p:nvSpPr>
        <p:spPr>
          <a:xfrm>
            <a:off x="10438600" y="3796800"/>
            <a:ext cx="17826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Discovery of Patterns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" name="Google Shape;321;p41">
            <a:extLst>
              <a:ext uri="{FF2B5EF4-FFF2-40B4-BE49-F238E27FC236}">
                <a16:creationId xmlns:a16="http://schemas.microsoft.com/office/drawing/2014/main" xmlns="" id="{98F7AD3C-0E81-A14C-96D1-94F9E1C52969}"/>
              </a:ext>
            </a:extLst>
          </p:cNvPr>
          <p:cNvSpPr txBox="1"/>
          <p:nvPr/>
        </p:nvSpPr>
        <p:spPr>
          <a:xfrm>
            <a:off x="1117698" y="4964200"/>
            <a:ext cx="18864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Data Cleaning</a:t>
            </a:r>
            <a:endParaRPr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" name="Google Shape;322;p41">
            <a:extLst>
              <a:ext uri="{FF2B5EF4-FFF2-40B4-BE49-F238E27FC236}">
                <a16:creationId xmlns:a16="http://schemas.microsoft.com/office/drawing/2014/main" xmlns="" id="{B3A80700-06A5-A04B-BD27-4ED229AD2BBF}"/>
              </a:ext>
            </a:extLst>
          </p:cNvPr>
          <p:cNvSpPr txBox="1"/>
          <p:nvPr/>
        </p:nvSpPr>
        <p:spPr>
          <a:xfrm>
            <a:off x="2776524" y="5691538"/>
            <a:ext cx="23799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Data Integration</a:t>
            </a:r>
            <a:endParaRPr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6" name="Google Shape;323;p41" descr="arrow">
            <a:extLst>
              <a:ext uri="{FF2B5EF4-FFF2-40B4-BE49-F238E27FC236}">
                <a16:creationId xmlns:a16="http://schemas.microsoft.com/office/drawing/2014/main" xmlns="" id="{6FEDA0C8-7808-5E4B-BF90-D8FFB7106E07}"/>
              </a:ext>
            </a:extLst>
          </p:cNvPr>
          <p:cNvCxnSpPr/>
          <p:nvPr/>
        </p:nvCxnSpPr>
        <p:spPr>
          <a:xfrm rot="10800000" flipH="1">
            <a:off x="1968508" y="5286340"/>
            <a:ext cx="1428900" cy="690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7" name="Google Shape;324;p41">
            <a:extLst>
              <a:ext uri="{FF2B5EF4-FFF2-40B4-BE49-F238E27FC236}">
                <a16:creationId xmlns:a16="http://schemas.microsoft.com/office/drawing/2014/main" xmlns="" id="{17770BEB-6D92-E145-A7CE-67050944C942}"/>
              </a:ext>
            </a:extLst>
          </p:cNvPr>
          <p:cNvSpPr txBox="1"/>
          <p:nvPr/>
        </p:nvSpPr>
        <p:spPr>
          <a:xfrm>
            <a:off x="494058" y="7260269"/>
            <a:ext cx="2088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Databases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" name="Google Shape;325;p41" descr="three cylinders in different size with annotation databases">
            <a:extLst>
              <a:ext uri="{FF2B5EF4-FFF2-40B4-BE49-F238E27FC236}">
                <a16:creationId xmlns:a16="http://schemas.microsoft.com/office/drawing/2014/main" xmlns="" id="{D757C883-298D-F044-99F6-FF74BD4A9781}"/>
              </a:ext>
            </a:extLst>
          </p:cNvPr>
          <p:cNvSpPr/>
          <p:nvPr/>
        </p:nvSpPr>
        <p:spPr>
          <a:xfrm>
            <a:off x="1713625" y="6119178"/>
            <a:ext cx="989400" cy="6900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26;p41" descr="three cylinders in different size with annotation databases">
            <a:extLst>
              <a:ext uri="{FF2B5EF4-FFF2-40B4-BE49-F238E27FC236}">
                <a16:creationId xmlns:a16="http://schemas.microsoft.com/office/drawing/2014/main" xmlns="" id="{810286DA-90E4-FC4A-809E-ECD797AE69B1}"/>
              </a:ext>
            </a:extLst>
          </p:cNvPr>
          <p:cNvSpPr/>
          <p:nvPr/>
        </p:nvSpPr>
        <p:spPr>
          <a:xfrm>
            <a:off x="650725" y="5700824"/>
            <a:ext cx="989400" cy="9999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327;p41" descr="three cylinders in different size with annotation databases">
            <a:extLst>
              <a:ext uri="{FF2B5EF4-FFF2-40B4-BE49-F238E27FC236}">
                <a16:creationId xmlns:a16="http://schemas.microsoft.com/office/drawing/2014/main" xmlns="" id="{E189D538-9A36-7F47-80FB-037576335B8B}"/>
              </a:ext>
            </a:extLst>
          </p:cNvPr>
          <p:cNvSpPr/>
          <p:nvPr/>
        </p:nvSpPr>
        <p:spPr>
          <a:xfrm>
            <a:off x="1117700" y="6755949"/>
            <a:ext cx="663900" cy="4491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56;p42">
            <a:extLst>
              <a:ext uri="{FF2B5EF4-FFF2-40B4-BE49-F238E27FC236}">
                <a16:creationId xmlns:a16="http://schemas.microsoft.com/office/drawing/2014/main" xmlns="" id="{1B57212B-6F17-6B41-A9F0-D13D64EFA09C}"/>
              </a:ext>
            </a:extLst>
          </p:cNvPr>
          <p:cNvSpPr txBox="1"/>
          <p:nvPr/>
        </p:nvSpPr>
        <p:spPr>
          <a:xfrm>
            <a:off x="6839751" y="3850475"/>
            <a:ext cx="25782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Data Mining</a:t>
            </a:r>
            <a:endParaRPr sz="3000" dirty="0">
              <a:solidFill>
                <a:srgbClr val="CC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" name="Google Shape;357;p42">
            <a:extLst>
              <a:ext uri="{FF2B5EF4-FFF2-40B4-BE49-F238E27FC236}">
                <a16:creationId xmlns:a16="http://schemas.microsoft.com/office/drawing/2014/main" xmlns="" id="{06069961-7DC1-4B4E-83E4-778EC3CC64C2}"/>
              </a:ext>
            </a:extLst>
          </p:cNvPr>
          <p:cNvSpPr txBox="1"/>
          <p:nvPr/>
        </p:nvSpPr>
        <p:spPr>
          <a:xfrm>
            <a:off x="4947400" y="4613550"/>
            <a:ext cx="2484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Task-relevant Data</a:t>
            </a:r>
            <a:endParaRPr sz="1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358;p42">
            <a:extLst>
              <a:ext uri="{FF2B5EF4-FFF2-40B4-BE49-F238E27FC236}">
                <a16:creationId xmlns:a16="http://schemas.microsoft.com/office/drawing/2014/main" xmlns="" id="{305E4198-D401-DE40-B0B1-6B6A04152C97}"/>
              </a:ext>
            </a:extLst>
          </p:cNvPr>
          <p:cNvSpPr txBox="1"/>
          <p:nvPr/>
        </p:nvSpPr>
        <p:spPr>
          <a:xfrm>
            <a:off x="5156425" y="5171900"/>
            <a:ext cx="18864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</a:t>
            </a: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Selection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" name="Google Shape;359;p42" descr="A square with annoatation Data Mining">
            <a:extLst>
              <a:ext uri="{FF2B5EF4-FFF2-40B4-BE49-F238E27FC236}">
                <a16:creationId xmlns:a16="http://schemas.microsoft.com/office/drawing/2014/main" xmlns="" id="{1D7F61F3-3602-1F48-BF1A-89CC9AE8264B}"/>
              </a:ext>
            </a:extLst>
          </p:cNvPr>
          <p:cNvSpPr/>
          <p:nvPr/>
        </p:nvSpPr>
        <p:spPr>
          <a:xfrm>
            <a:off x="7662761" y="4686018"/>
            <a:ext cx="789900" cy="776100"/>
          </a:xfrm>
          <a:prstGeom prst="rect">
            <a:avLst/>
          </a:prstGeom>
          <a:solidFill>
            <a:srgbClr val="00CC66"/>
          </a:solidFill>
          <a:ln w="762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" name="Google Shape;352;p42" descr="arrow">
            <a:extLst>
              <a:ext uri="{FF2B5EF4-FFF2-40B4-BE49-F238E27FC236}">
                <a16:creationId xmlns:a16="http://schemas.microsoft.com/office/drawing/2014/main" xmlns="" id="{A200CE75-D96C-1447-95C5-8FB724058A74}"/>
              </a:ext>
            </a:extLst>
          </p:cNvPr>
          <p:cNvCxnSpPr/>
          <p:nvPr/>
        </p:nvCxnSpPr>
        <p:spPr>
          <a:xfrm>
            <a:off x="4880725" y="5071825"/>
            <a:ext cx="2484600" cy="14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26" name="Google Shape;355;p42" descr="arrow">
            <a:extLst>
              <a:ext uri="{FF2B5EF4-FFF2-40B4-BE49-F238E27FC236}">
                <a16:creationId xmlns:a16="http://schemas.microsoft.com/office/drawing/2014/main" xmlns="" id="{380D196C-59E7-D94F-8FB0-0DCAF90F4633}"/>
              </a:ext>
            </a:extLst>
          </p:cNvPr>
          <p:cNvCxnSpPr/>
          <p:nvPr/>
        </p:nvCxnSpPr>
        <p:spPr>
          <a:xfrm>
            <a:off x="8702975" y="5085775"/>
            <a:ext cx="19737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27" name="Google Shape;383;p43" descr="arrow">
            <a:extLst>
              <a:ext uri="{FF2B5EF4-FFF2-40B4-BE49-F238E27FC236}">
                <a16:creationId xmlns:a16="http://schemas.microsoft.com/office/drawing/2014/main" xmlns="" id="{CC4058A3-28D5-6949-8E27-FDC1F50AECBC}"/>
              </a:ext>
            </a:extLst>
          </p:cNvPr>
          <p:cNvCxnSpPr/>
          <p:nvPr/>
        </p:nvCxnSpPr>
        <p:spPr>
          <a:xfrm rot="10800000" flipH="1">
            <a:off x="11667306" y="3219606"/>
            <a:ext cx="2225100" cy="1569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8" name="Google Shape;384;p43">
            <a:extLst>
              <a:ext uri="{FF2B5EF4-FFF2-40B4-BE49-F238E27FC236}">
                <a16:creationId xmlns:a16="http://schemas.microsoft.com/office/drawing/2014/main" xmlns="" id="{8076FD48-AB82-0849-A5B4-26B228D6220A}"/>
              </a:ext>
            </a:extLst>
          </p:cNvPr>
          <p:cNvSpPr txBox="1"/>
          <p:nvPr/>
        </p:nvSpPr>
        <p:spPr>
          <a:xfrm rot="-2208764">
            <a:off x="11797108" y="4289720"/>
            <a:ext cx="1623661" cy="449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Evaluation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5342746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Database View</a:t>
            </a:r>
            <a:endParaRPr/>
          </a:p>
        </p:txBody>
      </p:sp>
      <p:grpSp>
        <p:nvGrpSpPr>
          <p:cNvPr id="305" name="Google Shape;305;p40" descr="A bar graph with annotation Discovery of Patterns. "/>
          <p:cNvGrpSpPr/>
          <p:nvPr/>
        </p:nvGrpSpPr>
        <p:grpSpPr>
          <a:xfrm>
            <a:off x="10945142" y="4549151"/>
            <a:ext cx="659464" cy="690054"/>
            <a:chOff x="10819442" y="2823776"/>
            <a:chExt cx="659464" cy="690054"/>
          </a:xfrm>
        </p:grpSpPr>
        <p:sp>
          <p:nvSpPr>
            <p:cNvPr id="306" name="Google Shape;306;p40"/>
            <p:cNvSpPr/>
            <p:nvPr/>
          </p:nvSpPr>
          <p:spPr>
            <a:xfrm>
              <a:off x="11149240" y="2823776"/>
              <a:ext cx="109800" cy="690000"/>
            </a:xfrm>
            <a:prstGeom prst="rect">
              <a:avLst/>
            </a:prstGeom>
            <a:solidFill>
              <a:srgbClr val="38761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0"/>
            <p:cNvSpPr/>
            <p:nvPr/>
          </p:nvSpPr>
          <p:spPr>
            <a:xfrm>
              <a:off x="11259173" y="3082469"/>
              <a:ext cx="109800" cy="431100"/>
            </a:xfrm>
            <a:prstGeom prst="rect">
              <a:avLst/>
            </a:prstGeom>
            <a:solidFill>
              <a:srgbClr val="93C47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0"/>
            <p:cNvSpPr/>
            <p:nvPr/>
          </p:nvSpPr>
          <p:spPr>
            <a:xfrm>
              <a:off x="11039307" y="2996238"/>
              <a:ext cx="109800" cy="517500"/>
            </a:xfrm>
            <a:prstGeom prst="rect">
              <a:avLst/>
            </a:prstGeom>
            <a:solidFill>
              <a:srgbClr val="6AA84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0"/>
            <p:cNvSpPr/>
            <p:nvPr/>
          </p:nvSpPr>
          <p:spPr>
            <a:xfrm>
              <a:off x="11369106" y="3254931"/>
              <a:ext cx="1098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0"/>
            <p:cNvSpPr/>
            <p:nvPr/>
          </p:nvSpPr>
          <p:spPr>
            <a:xfrm>
              <a:off x="10819442" y="3254931"/>
              <a:ext cx="2196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40" descr="A cylinder with annotation Data Warehouse"/>
          <p:cNvSpPr/>
          <p:nvPr/>
        </p:nvSpPr>
        <p:spPr>
          <a:xfrm>
            <a:off x="3469425" y="4556725"/>
            <a:ext cx="1220175" cy="1034700"/>
          </a:xfrm>
          <a:prstGeom prst="flowChartMagneticDrum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40"/>
          <p:cNvSpPr txBox="1"/>
          <p:nvPr/>
        </p:nvSpPr>
        <p:spPr>
          <a:xfrm>
            <a:off x="3267563" y="3851100"/>
            <a:ext cx="16239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Data Warehouse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4" name="Google Shape;314;p40"/>
          <p:cNvSpPr txBox="1"/>
          <p:nvPr/>
        </p:nvSpPr>
        <p:spPr>
          <a:xfrm>
            <a:off x="10438600" y="3796800"/>
            <a:ext cx="17826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Discovery of Patterns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" name="Google Shape;321;p41">
            <a:extLst>
              <a:ext uri="{FF2B5EF4-FFF2-40B4-BE49-F238E27FC236}">
                <a16:creationId xmlns:a16="http://schemas.microsoft.com/office/drawing/2014/main" xmlns="" id="{98F7AD3C-0E81-A14C-96D1-94F9E1C52969}"/>
              </a:ext>
            </a:extLst>
          </p:cNvPr>
          <p:cNvSpPr txBox="1"/>
          <p:nvPr/>
        </p:nvSpPr>
        <p:spPr>
          <a:xfrm>
            <a:off x="1117698" y="4964200"/>
            <a:ext cx="18864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Data Cleaning</a:t>
            </a:r>
            <a:endParaRPr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" name="Google Shape;322;p41">
            <a:extLst>
              <a:ext uri="{FF2B5EF4-FFF2-40B4-BE49-F238E27FC236}">
                <a16:creationId xmlns:a16="http://schemas.microsoft.com/office/drawing/2014/main" xmlns="" id="{B3A80700-06A5-A04B-BD27-4ED229AD2BBF}"/>
              </a:ext>
            </a:extLst>
          </p:cNvPr>
          <p:cNvSpPr txBox="1"/>
          <p:nvPr/>
        </p:nvSpPr>
        <p:spPr>
          <a:xfrm>
            <a:off x="2776524" y="5691538"/>
            <a:ext cx="23799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Data Integration</a:t>
            </a:r>
            <a:endParaRPr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6" name="Google Shape;323;p41" descr="arrow">
            <a:extLst>
              <a:ext uri="{FF2B5EF4-FFF2-40B4-BE49-F238E27FC236}">
                <a16:creationId xmlns:a16="http://schemas.microsoft.com/office/drawing/2014/main" xmlns="" id="{6FEDA0C8-7808-5E4B-BF90-D8FFB7106E07}"/>
              </a:ext>
            </a:extLst>
          </p:cNvPr>
          <p:cNvCxnSpPr/>
          <p:nvPr/>
        </p:nvCxnSpPr>
        <p:spPr>
          <a:xfrm rot="10800000" flipH="1">
            <a:off x="1968508" y="5286340"/>
            <a:ext cx="1428900" cy="690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7" name="Google Shape;324;p41">
            <a:extLst>
              <a:ext uri="{FF2B5EF4-FFF2-40B4-BE49-F238E27FC236}">
                <a16:creationId xmlns:a16="http://schemas.microsoft.com/office/drawing/2014/main" xmlns="" id="{17770BEB-6D92-E145-A7CE-67050944C942}"/>
              </a:ext>
            </a:extLst>
          </p:cNvPr>
          <p:cNvSpPr txBox="1"/>
          <p:nvPr/>
        </p:nvSpPr>
        <p:spPr>
          <a:xfrm>
            <a:off x="494058" y="7260269"/>
            <a:ext cx="2088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Databases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" name="Google Shape;325;p41" descr="three cylinders in different size with annotation databases">
            <a:extLst>
              <a:ext uri="{FF2B5EF4-FFF2-40B4-BE49-F238E27FC236}">
                <a16:creationId xmlns:a16="http://schemas.microsoft.com/office/drawing/2014/main" xmlns="" id="{D757C883-298D-F044-99F6-FF74BD4A9781}"/>
              </a:ext>
            </a:extLst>
          </p:cNvPr>
          <p:cNvSpPr/>
          <p:nvPr/>
        </p:nvSpPr>
        <p:spPr>
          <a:xfrm>
            <a:off x="1713625" y="6119178"/>
            <a:ext cx="989400" cy="6900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26;p41" descr="three cylinders in different size with annotation databases">
            <a:extLst>
              <a:ext uri="{FF2B5EF4-FFF2-40B4-BE49-F238E27FC236}">
                <a16:creationId xmlns:a16="http://schemas.microsoft.com/office/drawing/2014/main" xmlns="" id="{810286DA-90E4-FC4A-809E-ECD797AE69B1}"/>
              </a:ext>
            </a:extLst>
          </p:cNvPr>
          <p:cNvSpPr/>
          <p:nvPr/>
        </p:nvSpPr>
        <p:spPr>
          <a:xfrm>
            <a:off x="650725" y="5700824"/>
            <a:ext cx="989400" cy="9999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327;p41" descr="three cylinders in different size with annotation databases">
            <a:extLst>
              <a:ext uri="{FF2B5EF4-FFF2-40B4-BE49-F238E27FC236}">
                <a16:creationId xmlns:a16="http://schemas.microsoft.com/office/drawing/2014/main" xmlns="" id="{E189D538-9A36-7F47-80FB-037576335B8B}"/>
              </a:ext>
            </a:extLst>
          </p:cNvPr>
          <p:cNvSpPr/>
          <p:nvPr/>
        </p:nvSpPr>
        <p:spPr>
          <a:xfrm>
            <a:off x="1117700" y="6755949"/>
            <a:ext cx="663900" cy="4491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56;p42">
            <a:extLst>
              <a:ext uri="{FF2B5EF4-FFF2-40B4-BE49-F238E27FC236}">
                <a16:creationId xmlns:a16="http://schemas.microsoft.com/office/drawing/2014/main" xmlns="" id="{1B57212B-6F17-6B41-A9F0-D13D64EFA09C}"/>
              </a:ext>
            </a:extLst>
          </p:cNvPr>
          <p:cNvSpPr txBox="1"/>
          <p:nvPr/>
        </p:nvSpPr>
        <p:spPr>
          <a:xfrm>
            <a:off x="6839751" y="3850475"/>
            <a:ext cx="25782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Data Mining</a:t>
            </a:r>
            <a:endParaRPr sz="3000" dirty="0">
              <a:solidFill>
                <a:srgbClr val="CC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" name="Google Shape;357;p42">
            <a:extLst>
              <a:ext uri="{FF2B5EF4-FFF2-40B4-BE49-F238E27FC236}">
                <a16:creationId xmlns:a16="http://schemas.microsoft.com/office/drawing/2014/main" xmlns="" id="{06069961-7DC1-4B4E-83E4-778EC3CC64C2}"/>
              </a:ext>
            </a:extLst>
          </p:cNvPr>
          <p:cNvSpPr txBox="1"/>
          <p:nvPr/>
        </p:nvSpPr>
        <p:spPr>
          <a:xfrm>
            <a:off x="4947400" y="4613550"/>
            <a:ext cx="2484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Task-relevant Data</a:t>
            </a:r>
            <a:endParaRPr sz="1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358;p42">
            <a:extLst>
              <a:ext uri="{FF2B5EF4-FFF2-40B4-BE49-F238E27FC236}">
                <a16:creationId xmlns:a16="http://schemas.microsoft.com/office/drawing/2014/main" xmlns="" id="{305E4198-D401-DE40-B0B1-6B6A04152C97}"/>
              </a:ext>
            </a:extLst>
          </p:cNvPr>
          <p:cNvSpPr txBox="1"/>
          <p:nvPr/>
        </p:nvSpPr>
        <p:spPr>
          <a:xfrm>
            <a:off x="5156425" y="5171900"/>
            <a:ext cx="18864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</a:t>
            </a: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Selection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" name="Google Shape;359;p42" descr="A square with annoatation Data Mining">
            <a:extLst>
              <a:ext uri="{FF2B5EF4-FFF2-40B4-BE49-F238E27FC236}">
                <a16:creationId xmlns:a16="http://schemas.microsoft.com/office/drawing/2014/main" xmlns="" id="{1D7F61F3-3602-1F48-BF1A-89CC9AE8264B}"/>
              </a:ext>
            </a:extLst>
          </p:cNvPr>
          <p:cNvSpPr/>
          <p:nvPr/>
        </p:nvSpPr>
        <p:spPr>
          <a:xfrm>
            <a:off x="7662761" y="4686018"/>
            <a:ext cx="789900" cy="776100"/>
          </a:xfrm>
          <a:prstGeom prst="rect">
            <a:avLst/>
          </a:prstGeom>
          <a:solidFill>
            <a:srgbClr val="00CC66"/>
          </a:solidFill>
          <a:ln w="762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" name="Google Shape;352;p42" descr="arrow">
            <a:extLst>
              <a:ext uri="{FF2B5EF4-FFF2-40B4-BE49-F238E27FC236}">
                <a16:creationId xmlns:a16="http://schemas.microsoft.com/office/drawing/2014/main" xmlns="" id="{A200CE75-D96C-1447-95C5-8FB724058A74}"/>
              </a:ext>
            </a:extLst>
          </p:cNvPr>
          <p:cNvCxnSpPr/>
          <p:nvPr/>
        </p:nvCxnSpPr>
        <p:spPr>
          <a:xfrm>
            <a:off x="4880725" y="5071825"/>
            <a:ext cx="2484600" cy="14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26" name="Google Shape;355;p42" descr="arrow">
            <a:extLst>
              <a:ext uri="{FF2B5EF4-FFF2-40B4-BE49-F238E27FC236}">
                <a16:creationId xmlns:a16="http://schemas.microsoft.com/office/drawing/2014/main" xmlns="" id="{380D196C-59E7-D94F-8FB0-0DCAF90F4633}"/>
              </a:ext>
            </a:extLst>
          </p:cNvPr>
          <p:cNvCxnSpPr/>
          <p:nvPr/>
        </p:nvCxnSpPr>
        <p:spPr>
          <a:xfrm>
            <a:off x="8702975" y="5085775"/>
            <a:ext cx="19737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27" name="Google Shape;383;p43" descr="arrow">
            <a:extLst>
              <a:ext uri="{FF2B5EF4-FFF2-40B4-BE49-F238E27FC236}">
                <a16:creationId xmlns:a16="http://schemas.microsoft.com/office/drawing/2014/main" xmlns="" id="{CC4058A3-28D5-6949-8E27-FDC1F50AECBC}"/>
              </a:ext>
            </a:extLst>
          </p:cNvPr>
          <p:cNvCxnSpPr/>
          <p:nvPr/>
        </p:nvCxnSpPr>
        <p:spPr>
          <a:xfrm rot="10800000" flipH="1">
            <a:off x="11667306" y="3219606"/>
            <a:ext cx="2225100" cy="1569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8" name="Google Shape;384;p43">
            <a:extLst>
              <a:ext uri="{FF2B5EF4-FFF2-40B4-BE49-F238E27FC236}">
                <a16:creationId xmlns:a16="http://schemas.microsoft.com/office/drawing/2014/main" xmlns="" id="{8076FD48-AB82-0849-A5B4-26B228D6220A}"/>
              </a:ext>
            </a:extLst>
          </p:cNvPr>
          <p:cNvSpPr txBox="1"/>
          <p:nvPr/>
        </p:nvSpPr>
        <p:spPr>
          <a:xfrm rot="-2208764">
            <a:off x="11797108" y="4289720"/>
            <a:ext cx="1623661" cy="449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Evaluation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29" name="Google Shape;417;p44" descr="arrow">
            <a:extLst>
              <a:ext uri="{FF2B5EF4-FFF2-40B4-BE49-F238E27FC236}">
                <a16:creationId xmlns:a16="http://schemas.microsoft.com/office/drawing/2014/main" xmlns="" id="{CE86BED3-78ED-0344-A73B-1121407E0EFB}"/>
              </a:ext>
            </a:extLst>
          </p:cNvPr>
          <p:cNvCxnSpPr/>
          <p:nvPr/>
        </p:nvCxnSpPr>
        <p:spPr>
          <a:xfrm flipH="1">
            <a:off x="13171950" y="3919229"/>
            <a:ext cx="3900" cy="2622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30" name="Google Shape;418;p44" descr="arrow">
            <a:extLst>
              <a:ext uri="{FF2B5EF4-FFF2-40B4-BE49-F238E27FC236}">
                <a16:creationId xmlns:a16="http://schemas.microsoft.com/office/drawing/2014/main" xmlns="" id="{E4237B60-6BB7-8C4F-B0DD-FD73042DC5B5}"/>
              </a:ext>
            </a:extLst>
          </p:cNvPr>
          <p:cNvCxnSpPr/>
          <p:nvPr/>
        </p:nvCxnSpPr>
        <p:spPr>
          <a:xfrm rot="10800000">
            <a:off x="3143675" y="6609225"/>
            <a:ext cx="100137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31" name="Google Shape;419;p44" descr="arrow">
            <a:extLst>
              <a:ext uri="{FF2B5EF4-FFF2-40B4-BE49-F238E27FC236}">
                <a16:creationId xmlns:a16="http://schemas.microsoft.com/office/drawing/2014/main" xmlns="" id="{747739EE-9F6E-024B-93CC-BAA6B11C989B}"/>
              </a:ext>
            </a:extLst>
          </p:cNvPr>
          <p:cNvCxnSpPr/>
          <p:nvPr/>
        </p:nvCxnSpPr>
        <p:spPr>
          <a:xfrm rot="10800000">
            <a:off x="2641591" y="5833094"/>
            <a:ext cx="549600" cy="7761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ot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614195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Database View</a:t>
            </a:r>
            <a:endParaRPr/>
          </a:p>
        </p:txBody>
      </p:sp>
      <p:grpSp>
        <p:nvGrpSpPr>
          <p:cNvPr id="305" name="Google Shape;305;p40" descr="A bar graph with annotation Discovery of Patterns. "/>
          <p:cNvGrpSpPr/>
          <p:nvPr/>
        </p:nvGrpSpPr>
        <p:grpSpPr>
          <a:xfrm>
            <a:off x="10945142" y="4549151"/>
            <a:ext cx="659464" cy="690054"/>
            <a:chOff x="10819442" y="2823776"/>
            <a:chExt cx="659464" cy="690054"/>
          </a:xfrm>
        </p:grpSpPr>
        <p:sp>
          <p:nvSpPr>
            <p:cNvPr id="306" name="Google Shape;306;p40"/>
            <p:cNvSpPr/>
            <p:nvPr/>
          </p:nvSpPr>
          <p:spPr>
            <a:xfrm>
              <a:off x="11149240" y="2823776"/>
              <a:ext cx="109800" cy="690000"/>
            </a:xfrm>
            <a:prstGeom prst="rect">
              <a:avLst/>
            </a:prstGeom>
            <a:solidFill>
              <a:srgbClr val="38761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0"/>
            <p:cNvSpPr/>
            <p:nvPr/>
          </p:nvSpPr>
          <p:spPr>
            <a:xfrm>
              <a:off x="11259173" y="3082469"/>
              <a:ext cx="109800" cy="431100"/>
            </a:xfrm>
            <a:prstGeom prst="rect">
              <a:avLst/>
            </a:prstGeom>
            <a:solidFill>
              <a:srgbClr val="93C47D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0"/>
            <p:cNvSpPr/>
            <p:nvPr/>
          </p:nvSpPr>
          <p:spPr>
            <a:xfrm>
              <a:off x="11039307" y="2996238"/>
              <a:ext cx="109800" cy="517500"/>
            </a:xfrm>
            <a:prstGeom prst="rect">
              <a:avLst/>
            </a:prstGeom>
            <a:solidFill>
              <a:srgbClr val="6AA84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0"/>
            <p:cNvSpPr/>
            <p:nvPr/>
          </p:nvSpPr>
          <p:spPr>
            <a:xfrm>
              <a:off x="11369106" y="3254931"/>
              <a:ext cx="1098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0"/>
            <p:cNvSpPr/>
            <p:nvPr/>
          </p:nvSpPr>
          <p:spPr>
            <a:xfrm>
              <a:off x="10819442" y="3254931"/>
              <a:ext cx="219600" cy="258900"/>
            </a:xfrm>
            <a:prstGeom prst="rect">
              <a:avLst/>
            </a:prstGeom>
            <a:solidFill>
              <a:srgbClr val="B6D7A8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40" descr="A cylinder with annotation Data Warehouse"/>
          <p:cNvSpPr/>
          <p:nvPr/>
        </p:nvSpPr>
        <p:spPr>
          <a:xfrm>
            <a:off x="3469425" y="4556725"/>
            <a:ext cx="1220175" cy="1034700"/>
          </a:xfrm>
          <a:prstGeom prst="flowChartMagneticDrum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40"/>
          <p:cNvSpPr txBox="1"/>
          <p:nvPr/>
        </p:nvSpPr>
        <p:spPr>
          <a:xfrm>
            <a:off x="3267563" y="3851100"/>
            <a:ext cx="16239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Data Warehouse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4" name="Google Shape;314;p40"/>
          <p:cNvSpPr txBox="1"/>
          <p:nvPr/>
        </p:nvSpPr>
        <p:spPr>
          <a:xfrm>
            <a:off x="10438600" y="3796800"/>
            <a:ext cx="17826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Discovery of Patterns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" name="Google Shape;321;p41">
            <a:extLst>
              <a:ext uri="{FF2B5EF4-FFF2-40B4-BE49-F238E27FC236}">
                <a16:creationId xmlns:a16="http://schemas.microsoft.com/office/drawing/2014/main" xmlns="" id="{98F7AD3C-0E81-A14C-96D1-94F9E1C52969}"/>
              </a:ext>
            </a:extLst>
          </p:cNvPr>
          <p:cNvSpPr txBox="1"/>
          <p:nvPr/>
        </p:nvSpPr>
        <p:spPr>
          <a:xfrm>
            <a:off x="1117698" y="4964200"/>
            <a:ext cx="18864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Data Cleaning</a:t>
            </a:r>
            <a:endParaRPr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" name="Google Shape;322;p41">
            <a:extLst>
              <a:ext uri="{FF2B5EF4-FFF2-40B4-BE49-F238E27FC236}">
                <a16:creationId xmlns:a16="http://schemas.microsoft.com/office/drawing/2014/main" xmlns="" id="{B3A80700-06A5-A04B-BD27-4ED229AD2BBF}"/>
              </a:ext>
            </a:extLst>
          </p:cNvPr>
          <p:cNvSpPr txBox="1"/>
          <p:nvPr/>
        </p:nvSpPr>
        <p:spPr>
          <a:xfrm>
            <a:off x="2776524" y="5691538"/>
            <a:ext cx="23799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Data Integration</a:t>
            </a:r>
            <a:endParaRPr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6" name="Google Shape;323;p41" descr="arrow">
            <a:extLst>
              <a:ext uri="{FF2B5EF4-FFF2-40B4-BE49-F238E27FC236}">
                <a16:creationId xmlns:a16="http://schemas.microsoft.com/office/drawing/2014/main" xmlns="" id="{6FEDA0C8-7808-5E4B-BF90-D8FFB7106E07}"/>
              </a:ext>
            </a:extLst>
          </p:cNvPr>
          <p:cNvCxnSpPr/>
          <p:nvPr/>
        </p:nvCxnSpPr>
        <p:spPr>
          <a:xfrm rot="10800000" flipH="1">
            <a:off x="1968508" y="5286340"/>
            <a:ext cx="1428900" cy="690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7" name="Google Shape;324;p41">
            <a:extLst>
              <a:ext uri="{FF2B5EF4-FFF2-40B4-BE49-F238E27FC236}">
                <a16:creationId xmlns:a16="http://schemas.microsoft.com/office/drawing/2014/main" xmlns="" id="{17770BEB-6D92-E145-A7CE-67050944C942}"/>
              </a:ext>
            </a:extLst>
          </p:cNvPr>
          <p:cNvSpPr txBox="1"/>
          <p:nvPr/>
        </p:nvSpPr>
        <p:spPr>
          <a:xfrm>
            <a:off x="494058" y="7260269"/>
            <a:ext cx="2088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Databases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" name="Google Shape;325;p41" descr="three cylinders in different size with annotation databases">
            <a:extLst>
              <a:ext uri="{FF2B5EF4-FFF2-40B4-BE49-F238E27FC236}">
                <a16:creationId xmlns:a16="http://schemas.microsoft.com/office/drawing/2014/main" xmlns="" id="{D757C883-298D-F044-99F6-FF74BD4A9781}"/>
              </a:ext>
            </a:extLst>
          </p:cNvPr>
          <p:cNvSpPr/>
          <p:nvPr/>
        </p:nvSpPr>
        <p:spPr>
          <a:xfrm>
            <a:off x="1713625" y="6119178"/>
            <a:ext cx="989400" cy="6900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26;p41" descr="three cylinders in different size with annotation databases">
            <a:extLst>
              <a:ext uri="{FF2B5EF4-FFF2-40B4-BE49-F238E27FC236}">
                <a16:creationId xmlns:a16="http://schemas.microsoft.com/office/drawing/2014/main" xmlns="" id="{810286DA-90E4-FC4A-809E-ECD797AE69B1}"/>
              </a:ext>
            </a:extLst>
          </p:cNvPr>
          <p:cNvSpPr/>
          <p:nvPr/>
        </p:nvSpPr>
        <p:spPr>
          <a:xfrm>
            <a:off x="650725" y="5700824"/>
            <a:ext cx="989400" cy="9999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327;p41" descr="three cylinders in different size with annotation databases">
            <a:extLst>
              <a:ext uri="{FF2B5EF4-FFF2-40B4-BE49-F238E27FC236}">
                <a16:creationId xmlns:a16="http://schemas.microsoft.com/office/drawing/2014/main" xmlns="" id="{E189D538-9A36-7F47-80FB-037576335B8B}"/>
              </a:ext>
            </a:extLst>
          </p:cNvPr>
          <p:cNvSpPr/>
          <p:nvPr/>
        </p:nvSpPr>
        <p:spPr>
          <a:xfrm>
            <a:off x="1117700" y="6755949"/>
            <a:ext cx="663900" cy="449100"/>
          </a:xfrm>
          <a:prstGeom prst="flowChartMagneticDisk">
            <a:avLst/>
          </a:prstGeom>
          <a:solidFill>
            <a:srgbClr val="00CC66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56;p42">
            <a:extLst>
              <a:ext uri="{FF2B5EF4-FFF2-40B4-BE49-F238E27FC236}">
                <a16:creationId xmlns:a16="http://schemas.microsoft.com/office/drawing/2014/main" xmlns="" id="{1B57212B-6F17-6B41-A9F0-D13D64EFA09C}"/>
              </a:ext>
            </a:extLst>
          </p:cNvPr>
          <p:cNvSpPr txBox="1"/>
          <p:nvPr/>
        </p:nvSpPr>
        <p:spPr>
          <a:xfrm>
            <a:off x="6839751" y="3850475"/>
            <a:ext cx="25782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Data Mining</a:t>
            </a:r>
            <a:endParaRPr sz="3000" dirty="0">
              <a:solidFill>
                <a:srgbClr val="CC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" name="Google Shape;357;p42">
            <a:extLst>
              <a:ext uri="{FF2B5EF4-FFF2-40B4-BE49-F238E27FC236}">
                <a16:creationId xmlns:a16="http://schemas.microsoft.com/office/drawing/2014/main" xmlns="" id="{06069961-7DC1-4B4E-83E4-778EC3CC64C2}"/>
              </a:ext>
            </a:extLst>
          </p:cNvPr>
          <p:cNvSpPr txBox="1"/>
          <p:nvPr/>
        </p:nvSpPr>
        <p:spPr>
          <a:xfrm>
            <a:off x="4947400" y="4613550"/>
            <a:ext cx="2484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99"/>
                </a:solidFill>
                <a:latin typeface="Verdana"/>
                <a:ea typeface="Verdana"/>
                <a:cs typeface="Verdana"/>
                <a:sym typeface="Verdana"/>
              </a:rPr>
              <a:t>Task-relevant Data</a:t>
            </a:r>
            <a:endParaRPr sz="1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358;p42">
            <a:extLst>
              <a:ext uri="{FF2B5EF4-FFF2-40B4-BE49-F238E27FC236}">
                <a16:creationId xmlns:a16="http://schemas.microsoft.com/office/drawing/2014/main" xmlns="" id="{305E4198-D401-DE40-B0B1-6B6A04152C97}"/>
              </a:ext>
            </a:extLst>
          </p:cNvPr>
          <p:cNvSpPr txBox="1"/>
          <p:nvPr/>
        </p:nvSpPr>
        <p:spPr>
          <a:xfrm>
            <a:off x="5156425" y="5171900"/>
            <a:ext cx="18864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</a:t>
            </a: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Selection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" name="Google Shape;359;p42" descr="A square with annoatation Data Mining">
            <a:extLst>
              <a:ext uri="{FF2B5EF4-FFF2-40B4-BE49-F238E27FC236}">
                <a16:creationId xmlns:a16="http://schemas.microsoft.com/office/drawing/2014/main" xmlns="" id="{1D7F61F3-3602-1F48-BF1A-89CC9AE8264B}"/>
              </a:ext>
            </a:extLst>
          </p:cNvPr>
          <p:cNvSpPr/>
          <p:nvPr/>
        </p:nvSpPr>
        <p:spPr>
          <a:xfrm>
            <a:off x="7662761" y="4686018"/>
            <a:ext cx="789900" cy="776100"/>
          </a:xfrm>
          <a:prstGeom prst="rect">
            <a:avLst/>
          </a:prstGeom>
          <a:solidFill>
            <a:srgbClr val="00CC66"/>
          </a:solidFill>
          <a:ln w="762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" name="Google Shape;352;p42" descr="arrow">
            <a:extLst>
              <a:ext uri="{FF2B5EF4-FFF2-40B4-BE49-F238E27FC236}">
                <a16:creationId xmlns:a16="http://schemas.microsoft.com/office/drawing/2014/main" xmlns="" id="{A200CE75-D96C-1447-95C5-8FB724058A74}"/>
              </a:ext>
            </a:extLst>
          </p:cNvPr>
          <p:cNvCxnSpPr/>
          <p:nvPr/>
        </p:nvCxnSpPr>
        <p:spPr>
          <a:xfrm>
            <a:off x="4880725" y="5071825"/>
            <a:ext cx="2484600" cy="14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26" name="Google Shape;355;p42" descr="arrow">
            <a:extLst>
              <a:ext uri="{FF2B5EF4-FFF2-40B4-BE49-F238E27FC236}">
                <a16:creationId xmlns:a16="http://schemas.microsoft.com/office/drawing/2014/main" xmlns="" id="{380D196C-59E7-D94F-8FB0-0DCAF90F4633}"/>
              </a:ext>
            </a:extLst>
          </p:cNvPr>
          <p:cNvCxnSpPr/>
          <p:nvPr/>
        </p:nvCxnSpPr>
        <p:spPr>
          <a:xfrm>
            <a:off x="8702975" y="5085775"/>
            <a:ext cx="19737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27" name="Google Shape;383;p43" descr="arrow">
            <a:extLst>
              <a:ext uri="{FF2B5EF4-FFF2-40B4-BE49-F238E27FC236}">
                <a16:creationId xmlns:a16="http://schemas.microsoft.com/office/drawing/2014/main" xmlns="" id="{CC4058A3-28D5-6949-8E27-FDC1F50AECBC}"/>
              </a:ext>
            </a:extLst>
          </p:cNvPr>
          <p:cNvCxnSpPr/>
          <p:nvPr/>
        </p:nvCxnSpPr>
        <p:spPr>
          <a:xfrm rot="10800000" flipH="1">
            <a:off x="11667306" y="3219606"/>
            <a:ext cx="2225100" cy="1569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8" name="Google Shape;384;p43">
            <a:extLst>
              <a:ext uri="{FF2B5EF4-FFF2-40B4-BE49-F238E27FC236}">
                <a16:creationId xmlns:a16="http://schemas.microsoft.com/office/drawing/2014/main" xmlns="" id="{8076FD48-AB82-0849-A5B4-26B228D6220A}"/>
              </a:ext>
            </a:extLst>
          </p:cNvPr>
          <p:cNvSpPr txBox="1"/>
          <p:nvPr/>
        </p:nvSpPr>
        <p:spPr>
          <a:xfrm rot="-2208764">
            <a:off x="11797108" y="4289720"/>
            <a:ext cx="1623661" cy="449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Evaluation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29" name="Google Shape;417;p44" descr="arrow">
            <a:extLst>
              <a:ext uri="{FF2B5EF4-FFF2-40B4-BE49-F238E27FC236}">
                <a16:creationId xmlns:a16="http://schemas.microsoft.com/office/drawing/2014/main" xmlns="" id="{CE86BED3-78ED-0344-A73B-1121407E0EFB}"/>
              </a:ext>
            </a:extLst>
          </p:cNvPr>
          <p:cNvCxnSpPr/>
          <p:nvPr/>
        </p:nvCxnSpPr>
        <p:spPr>
          <a:xfrm flipH="1">
            <a:off x="13171950" y="3919229"/>
            <a:ext cx="3900" cy="2622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30" name="Google Shape;418;p44" descr="arrow">
            <a:extLst>
              <a:ext uri="{FF2B5EF4-FFF2-40B4-BE49-F238E27FC236}">
                <a16:creationId xmlns:a16="http://schemas.microsoft.com/office/drawing/2014/main" xmlns="" id="{E4237B60-6BB7-8C4F-B0DD-FD73042DC5B5}"/>
              </a:ext>
            </a:extLst>
          </p:cNvPr>
          <p:cNvCxnSpPr/>
          <p:nvPr/>
        </p:nvCxnSpPr>
        <p:spPr>
          <a:xfrm rot="10800000">
            <a:off x="3143675" y="6609225"/>
            <a:ext cx="100137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31" name="Google Shape;419;p44" descr="arrow">
            <a:extLst>
              <a:ext uri="{FF2B5EF4-FFF2-40B4-BE49-F238E27FC236}">
                <a16:creationId xmlns:a16="http://schemas.microsoft.com/office/drawing/2014/main" xmlns="" id="{747739EE-9F6E-024B-93CC-BAA6B11C989B}"/>
              </a:ext>
            </a:extLst>
          </p:cNvPr>
          <p:cNvCxnSpPr/>
          <p:nvPr/>
        </p:nvCxnSpPr>
        <p:spPr>
          <a:xfrm rot="10800000">
            <a:off x="2641591" y="5833094"/>
            <a:ext cx="549600" cy="7761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ot"/>
            <a:round/>
            <a:headEnd type="none" w="sm" len="sm"/>
            <a:tailEnd type="triangle" w="med" len="med"/>
          </a:ln>
        </p:spPr>
      </p:cxnSp>
      <p:sp>
        <p:nvSpPr>
          <p:cNvPr id="32" name="Google Shape;452;p45">
            <a:extLst>
              <a:ext uri="{FF2B5EF4-FFF2-40B4-BE49-F238E27FC236}">
                <a16:creationId xmlns:a16="http://schemas.microsoft.com/office/drawing/2014/main" xmlns="" id="{CC3D405C-5D0A-5949-A1E7-0C5A1C1598FD}"/>
              </a:ext>
            </a:extLst>
          </p:cNvPr>
          <p:cNvSpPr/>
          <p:nvPr/>
        </p:nvSpPr>
        <p:spPr>
          <a:xfrm>
            <a:off x="12481126" y="2440350"/>
            <a:ext cx="2874150" cy="690012"/>
          </a:xfrm>
          <a:prstGeom prst="flowChartTerminator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Knowledge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" name="Google Shape;457;p45">
            <a:extLst>
              <a:ext uri="{FF2B5EF4-FFF2-40B4-BE49-F238E27FC236}">
                <a16:creationId xmlns:a16="http://schemas.microsoft.com/office/drawing/2014/main" xmlns="" id="{4F1B8845-3678-4C4C-B09D-BDBAC038DB4B}"/>
              </a:ext>
            </a:extLst>
          </p:cNvPr>
          <p:cNvSpPr txBox="1"/>
          <p:nvPr/>
        </p:nvSpPr>
        <p:spPr>
          <a:xfrm>
            <a:off x="39025" y="8790600"/>
            <a:ext cx="62799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Modified figure from Jiawei Han -</a:t>
            </a:r>
            <a:r>
              <a:rPr lang="en-US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u="sng" dirty="0">
                <a:latin typeface="Verdana"/>
                <a:ea typeface="Verdana"/>
                <a:cs typeface="Verdana"/>
                <a:sym typeface="Verdana"/>
                <a:hlinkClick r:id="rId3"/>
              </a:rPr>
              <a:t>https://hanj.cs.illinois.edu/bk3/</a:t>
            </a:r>
            <a:r>
              <a:rPr lang="en-US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631943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6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Machine Learning View</a:t>
            </a:r>
            <a:endParaRPr/>
          </a:p>
        </p:txBody>
      </p:sp>
      <p:sp>
        <p:nvSpPr>
          <p:cNvPr id="470" name="Google Shape;470;p46"/>
          <p:cNvSpPr txBox="1"/>
          <p:nvPr/>
        </p:nvSpPr>
        <p:spPr>
          <a:xfrm>
            <a:off x="5143300" y="1806775"/>
            <a:ext cx="5969400" cy="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Particular techniques that connect the input to the output knowledge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471" name="Google Shape;471;p46" descr="arrow"/>
          <p:cNvCxnSpPr>
            <a:endCxn id="472" idx="1"/>
          </p:cNvCxnSpPr>
          <p:nvPr/>
        </p:nvCxnSpPr>
        <p:spPr>
          <a:xfrm>
            <a:off x="2394250" y="3443850"/>
            <a:ext cx="9958500" cy="0"/>
          </a:xfrm>
          <a:prstGeom prst="straightConnector1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73" name="Google Shape;473;p46"/>
          <p:cNvSpPr txBox="1"/>
          <p:nvPr/>
        </p:nvSpPr>
        <p:spPr>
          <a:xfrm>
            <a:off x="945225" y="2910750"/>
            <a:ext cx="1449000" cy="10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Input Data</a:t>
            </a:r>
            <a:endParaRPr sz="3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74" name="Google Shape;474;p46"/>
          <p:cNvSpPr txBox="1"/>
          <p:nvPr/>
        </p:nvSpPr>
        <p:spPr>
          <a:xfrm>
            <a:off x="12352750" y="2848350"/>
            <a:ext cx="2910300" cy="1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Classification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Prediction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Ranking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7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Machine Learning View</a:t>
            </a:r>
            <a:endParaRPr/>
          </a:p>
        </p:txBody>
      </p:sp>
      <p:sp>
        <p:nvSpPr>
          <p:cNvPr id="481" name="Google Shape;481;p47"/>
          <p:cNvSpPr txBox="1"/>
          <p:nvPr/>
        </p:nvSpPr>
        <p:spPr>
          <a:xfrm>
            <a:off x="12352750" y="2848350"/>
            <a:ext cx="2910300" cy="1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Classification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Prediction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Ranking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482" name="Google Shape;482;p47" descr="arrow"/>
          <p:cNvCxnSpPr>
            <a:endCxn id="481" idx="1"/>
          </p:cNvCxnSpPr>
          <p:nvPr/>
        </p:nvCxnSpPr>
        <p:spPr>
          <a:xfrm>
            <a:off x="2394250" y="3443850"/>
            <a:ext cx="9958500" cy="0"/>
          </a:xfrm>
          <a:prstGeom prst="straightConnector1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83" name="Google Shape;483;p47"/>
          <p:cNvSpPr/>
          <p:nvPr/>
        </p:nvSpPr>
        <p:spPr>
          <a:xfrm>
            <a:off x="3348325" y="2775275"/>
            <a:ext cx="18264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Pre-</a:t>
            </a:r>
            <a:br>
              <a:rPr lang="en-US" sz="24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processing</a:t>
            </a:r>
            <a:endParaRPr sz="2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84" name="Google Shape;484;p47"/>
          <p:cNvSpPr txBox="1"/>
          <p:nvPr/>
        </p:nvSpPr>
        <p:spPr>
          <a:xfrm>
            <a:off x="945225" y="2910750"/>
            <a:ext cx="1449000" cy="10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Input Data</a:t>
            </a:r>
            <a:endParaRPr sz="3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85" name="Google Shape;485;p47"/>
          <p:cNvSpPr txBox="1"/>
          <p:nvPr/>
        </p:nvSpPr>
        <p:spPr>
          <a:xfrm>
            <a:off x="941375" y="5008675"/>
            <a:ext cx="3841200" cy="22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Data integration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Feature extraction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Normalization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Feature selection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Dimension reduction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486" name="Google Shape;486;p47"/>
          <p:cNvCxnSpPr>
            <a:stCxn id="483" idx="2"/>
            <a:endCxn id="485" idx="0"/>
          </p:cNvCxnSpPr>
          <p:nvPr/>
        </p:nvCxnSpPr>
        <p:spPr>
          <a:xfrm flipH="1">
            <a:off x="2862025" y="4112675"/>
            <a:ext cx="1399500" cy="8961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8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Machine Learning View</a:t>
            </a:r>
            <a:endParaRPr/>
          </a:p>
        </p:txBody>
      </p:sp>
      <p:sp>
        <p:nvSpPr>
          <p:cNvPr id="493" name="Google Shape;493;p48"/>
          <p:cNvSpPr txBox="1"/>
          <p:nvPr/>
        </p:nvSpPr>
        <p:spPr>
          <a:xfrm>
            <a:off x="12352750" y="2848350"/>
            <a:ext cx="2910300" cy="1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Classification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Prediction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Ranking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494" name="Google Shape;494;p48" descr="arrow"/>
          <p:cNvCxnSpPr>
            <a:endCxn id="493" idx="1"/>
          </p:cNvCxnSpPr>
          <p:nvPr/>
        </p:nvCxnSpPr>
        <p:spPr>
          <a:xfrm>
            <a:off x="2394250" y="3443850"/>
            <a:ext cx="9958500" cy="0"/>
          </a:xfrm>
          <a:prstGeom prst="straightConnector1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95" name="Google Shape;495;p48"/>
          <p:cNvSpPr/>
          <p:nvPr/>
        </p:nvSpPr>
        <p:spPr>
          <a:xfrm>
            <a:off x="6455776" y="2775150"/>
            <a:ext cx="16572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Model </a:t>
            </a:r>
            <a:br>
              <a:rPr lang="en-US" sz="24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Training</a:t>
            </a:r>
            <a:endParaRPr sz="2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96" name="Google Shape;496;p48"/>
          <p:cNvSpPr txBox="1"/>
          <p:nvPr/>
        </p:nvSpPr>
        <p:spPr>
          <a:xfrm>
            <a:off x="945225" y="2910750"/>
            <a:ext cx="1449000" cy="10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Input Data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97" name="Google Shape;497;p48"/>
          <p:cNvSpPr txBox="1"/>
          <p:nvPr/>
        </p:nvSpPr>
        <p:spPr>
          <a:xfrm>
            <a:off x="941375" y="5008675"/>
            <a:ext cx="3841200" cy="22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Data integration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Feature extraction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Normalization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Feature selection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Dimension reduction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498" name="Google Shape;498;p48"/>
          <p:cNvCxnSpPr>
            <a:stCxn id="499" idx="2"/>
            <a:endCxn id="497" idx="0"/>
          </p:cNvCxnSpPr>
          <p:nvPr/>
        </p:nvCxnSpPr>
        <p:spPr>
          <a:xfrm flipH="1">
            <a:off x="2862025" y="4112675"/>
            <a:ext cx="1399500" cy="896100"/>
          </a:xfrm>
          <a:prstGeom prst="straightConnector1">
            <a:avLst/>
          </a:prstGeom>
          <a:noFill/>
          <a:ln w="28575" cap="flat" cmpd="sng">
            <a:solidFill>
              <a:srgbClr val="CCCCCC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00" name="Google Shape;500;p48"/>
          <p:cNvCxnSpPr>
            <a:stCxn id="495" idx="2"/>
            <a:endCxn id="501" idx="0"/>
          </p:cNvCxnSpPr>
          <p:nvPr/>
        </p:nvCxnSpPr>
        <p:spPr>
          <a:xfrm>
            <a:off x="7284376" y="4112550"/>
            <a:ext cx="0" cy="5874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02" name="Google Shape;502;p48"/>
          <p:cNvSpPr txBox="1"/>
          <p:nvPr/>
        </p:nvSpPr>
        <p:spPr>
          <a:xfrm>
            <a:off x="4960275" y="4611750"/>
            <a:ext cx="4648200" cy="17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Machine Learning Algorithms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Supervised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Unsupervised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Semi-supervised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Reinforcement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503" name="Google Shape;503;p48"/>
          <p:cNvCxnSpPr>
            <a:stCxn id="495" idx="2"/>
            <a:endCxn id="502" idx="0"/>
          </p:cNvCxnSpPr>
          <p:nvPr/>
        </p:nvCxnSpPr>
        <p:spPr>
          <a:xfrm>
            <a:off x="7284376" y="4112550"/>
            <a:ext cx="0" cy="4992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99" name="Google Shape;499;p48"/>
          <p:cNvSpPr/>
          <p:nvPr/>
        </p:nvSpPr>
        <p:spPr>
          <a:xfrm>
            <a:off x="3348325" y="2775275"/>
            <a:ext cx="18264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Pre-</a:t>
            </a:r>
            <a:b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processing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9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Machine Learning View</a:t>
            </a:r>
            <a:endParaRPr/>
          </a:p>
        </p:txBody>
      </p:sp>
      <p:sp>
        <p:nvSpPr>
          <p:cNvPr id="510" name="Google Shape;510;p49"/>
          <p:cNvSpPr txBox="1"/>
          <p:nvPr/>
        </p:nvSpPr>
        <p:spPr>
          <a:xfrm>
            <a:off x="12352750" y="2848350"/>
            <a:ext cx="2910300" cy="1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Classification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Prediction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Ranking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11" name="Google Shape;511;p49"/>
          <p:cNvSpPr txBox="1"/>
          <p:nvPr/>
        </p:nvSpPr>
        <p:spPr>
          <a:xfrm>
            <a:off x="4960275" y="4611750"/>
            <a:ext cx="4648200" cy="17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Machine Learning Algorithms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Supervised Learning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Unsupervised learning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Semi-supervised learning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Reinforcement learning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12" name="Google Shape;512;p49"/>
          <p:cNvSpPr txBox="1"/>
          <p:nvPr/>
        </p:nvSpPr>
        <p:spPr>
          <a:xfrm>
            <a:off x="941375" y="5008675"/>
            <a:ext cx="3841200" cy="22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Data integration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Feature extraction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Normalization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Feature selection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Dimension reduction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513" name="Google Shape;513;p49" descr="arrow"/>
          <p:cNvCxnSpPr>
            <a:endCxn id="510" idx="1"/>
          </p:cNvCxnSpPr>
          <p:nvPr/>
        </p:nvCxnSpPr>
        <p:spPr>
          <a:xfrm>
            <a:off x="2394250" y="3443850"/>
            <a:ext cx="9958500" cy="0"/>
          </a:xfrm>
          <a:prstGeom prst="straightConnector1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14" name="Google Shape;514;p49"/>
          <p:cNvSpPr/>
          <p:nvPr/>
        </p:nvSpPr>
        <p:spPr>
          <a:xfrm>
            <a:off x="3348325" y="2775275"/>
            <a:ext cx="18354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Pre-</a:t>
            </a:r>
            <a:b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processing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15" name="Google Shape;515;p49"/>
          <p:cNvSpPr/>
          <p:nvPr/>
        </p:nvSpPr>
        <p:spPr>
          <a:xfrm>
            <a:off x="6455776" y="2775150"/>
            <a:ext cx="16572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Model </a:t>
            </a:r>
            <a:b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Training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16" name="Google Shape;516;p49"/>
          <p:cNvSpPr txBox="1"/>
          <p:nvPr/>
        </p:nvSpPr>
        <p:spPr>
          <a:xfrm>
            <a:off x="945225" y="2910750"/>
            <a:ext cx="1449000" cy="10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Input Data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17" name="Google Shape;517;p49"/>
          <p:cNvSpPr/>
          <p:nvPr/>
        </p:nvSpPr>
        <p:spPr>
          <a:xfrm>
            <a:off x="9279263" y="2775150"/>
            <a:ext cx="18354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Post-</a:t>
            </a:r>
            <a:br>
              <a:rPr lang="en-US" sz="24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processing</a:t>
            </a:r>
            <a:endParaRPr sz="2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18" name="Google Shape;518;p49"/>
          <p:cNvSpPr txBox="1"/>
          <p:nvPr/>
        </p:nvSpPr>
        <p:spPr>
          <a:xfrm>
            <a:off x="9964425" y="4972825"/>
            <a:ext cx="4648200" cy="18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testing/evaluation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selection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interpretation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visualization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519" name="Google Shape;519;p49"/>
          <p:cNvCxnSpPr>
            <a:stCxn id="514" idx="2"/>
            <a:endCxn id="512" idx="0"/>
          </p:cNvCxnSpPr>
          <p:nvPr/>
        </p:nvCxnSpPr>
        <p:spPr>
          <a:xfrm flipH="1">
            <a:off x="2862025" y="4112675"/>
            <a:ext cx="1404000" cy="896100"/>
          </a:xfrm>
          <a:prstGeom prst="straightConnector1">
            <a:avLst/>
          </a:prstGeom>
          <a:noFill/>
          <a:ln w="28575" cap="flat" cmpd="sng">
            <a:solidFill>
              <a:srgbClr val="CCCCCC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20" name="Google Shape;520;p49"/>
          <p:cNvCxnSpPr>
            <a:stCxn id="515" idx="2"/>
            <a:endCxn id="511" idx="0"/>
          </p:cNvCxnSpPr>
          <p:nvPr/>
        </p:nvCxnSpPr>
        <p:spPr>
          <a:xfrm>
            <a:off x="7284376" y="4112550"/>
            <a:ext cx="0" cy="499200"/>
          </a:xfrm>
          <a:prstGeom prst="straightConnector1">
            <a:avLst/>
          </a:prstGeom>
          <a:noFill/>
          <a:ln w="28575" cap="flat" cmpd="sng">
            <a:solidFill>
              <a:srgbClr val="CCCCCC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21" name="Google Shape;521;p49"/>
          <p:cNvCxnSpPr>
            <a:stCxn id="517" idx="2"/>
            <a:endCxn id="518" idx="0"/>
          </p:cNvCxnSpPr>
          <p:nvPr/>
        </p:nvCxnSpPr>
        <p:spPr>
          <a:xfrm>
            <a:off x="10196963" y="4112550"/>
            <a:ext cx="2091600" cy="8604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Concepts Related to Data Mining</a:t>
            </a:r>
            <a:endParaRPr/>
          </a:p>
        </p:txBody>
      </p:sp>
      <p:sp>
        <p:nvSpPr>
          <p:cNvPr id="216" name="Google Shape;216;p32"/>
          <p:cNvSpPr txBox="1">
            <a:spLocks noGrp="1"/>
          </p:cNvSpPr>
          <p:nvPr>
            <p:ph type="body" idx="1"/>
          </p:nvPr>
        </p:nvSpPr>
        <p:spPr>
          <a:xfrm>
            <a:off x="1117705" y="1590275"/>
            <a:ext cx="65856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Machine Learning</a:t>
            </a:r>
            <a:endParaRPr sz="3600">
              <a:solidFill>
                <a:srgbClr val="000000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Pattern Recognition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Machine Learning View</a:t>
            </a:r>
            <a:endParaRPr/>
          </a:p>
        </p:txBody>
      </p:sp>
      <p:sp>
        <p:nvSpPr>
          <p:cNvPr id="528" name="Google Shape;528;p50"/>
          <p:cNvSpPr txBox="1"/>
          <p:nvPr/>
        </p:nvSpPr>
        <p:spPr>
          <a:xfrm>
            <a:off x="12352750" y="2848350"/>
            <a:ext cx="2910300" cy="1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Classification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Prediction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Ranking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29" name="Google Shape;529;p50"/>
          <p:cNvSpPr txBox="1"/>
          <p:nvPr/>
        </p:nvSpPr>
        <p:spPr>
          <a:xfrm>
            <a:off x="4960275" y="4611750"/>
            <a:ext cx="4648200" cy="17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Machine Learning Algorithms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Supervised Learning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Unsupervised learning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Semi-supervised learning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Reinforcement learning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30" name="Google Shape;530;p50"/>
          <p:cNvSpPr txBox="1"/>
          <p:nvPr/>
        </p:nvSpPr>
        <p:spPr>
          <a:xfrm>
            <a:off x="941375" y="5008675"/>
            <a:ext cx="3841200" cy="22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Data integration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Feature extraction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Normalization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Feature selection 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Dimension reduction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531" name="Google Shape;531;p50" descr="arrow"/>
          <p:cNvCxnSpPr>
            <a:endCxn id="528" idx="1"/>
          </p:cNvCxnSpPr>
          <p:nvPr/>
        </p:nvCxnSpPr>
        <p:spPr>
          <a:xfrm>
            <a:off x="2394250" y="3443850"/>
            <a:ext cx="9958500" cy="0"/>
          </a:xfrm>
          <a:prstGeom prst="straightConnector1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32" name="Google Shape;532;p50"/>
          <p:cNvSpPr/>
          <p:nvPr/>
        </p:nvSpPr>
        <p:spPr>
          <a:xfrm>
            <a:off x="6455776" y="2775150"/>
            <a:ext cx="16572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Model </a:t>
            </a:r>
            <a:b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Training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33" name="Google Shape;533;p50"/>
          <p:cNvSpPr txBox="1"/>
          <p:nvPr/>
        </p:nvSpPr>
        <p:spPr>
          <a:xfrm>
            <a:off x="945225" y="2910750"/>
            <a:ext cx="1449000" cy="10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Input Data</a:t>
            </a:r>
            <a:endParaRPr sz="30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34" name="Google Shape;534;p50"/>
          <p:cNvSpPr/>
          <p:nvPr/>
        </p:nvSpPr>
        <p:spPr>
          <a:xfrm>
            <a:off x="9279263" y="2775150"/>
            <a:ext cx="18354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Post-</a:t>
            </a:r>
            <a:b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processing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35" name="Google Shape;535;p50"/>
          <p:cNvSpPr txBox="1"/>
          <p:nvPr/>
        </p:nvSpPr>
        <p:spPr>
          <a:xfrm>
            <a:off x="9964425" y="4972825"/>
            <a:ext cx="4648200" cy="18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Model testing/evaluation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Model selection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Model interpretation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Model visualization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536" name="Google Shape;536;p50"/>
          <p:cNvCxnSpPr>
            <a:stCxn id="537" idx="2"/>
            <a:endCxn id="530" idx="0"/>
          </p:cNvCxnSpPr>
          <p:nvPr/>
        </p:nvCxnSpPr>
        <p:spPr>
          <a:xfrm flipH="1">
            <a:off x="2862025" y="4112675"/>
            <a:ext cx="1399500" cy="896100"/>
          </a:xfrm>
          <a:prstGeom prst="straightConnector1">
            <a:avLst/>
          </a:prstGeom>
          <a:noFill/>
          <a:ln w="28575" cap="flat" cmpd="sng">
            <a:solidFill>
              <a:srgbClr val="CCCCCC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38" name="Google Shape;538;p50"/>
          <p:cNvCxnSpPr>
            <a:stCxn id="532" idx="2"/>
            <a:endCxn id="529" idx="0"/>
          </p:cNvCxnSpPr>
          <p:nvPr/>
        </p:nvCxnSpPr>
        <p:spPr>
          <a:xfrm>
            <a:off x="7284376" y="4112550"/>
            <a:ext cx="0" cy="499200"/>
          </a:xfrm>
          <a:prstGeom prst="straightConnector1">
            <a:avLst/>
          </a:prstGeom>
          <a:noFill/>
          <a:ln w="28575" cap="flat" cmpd="sng">
            <a:solidFill>
              <a:srgbClr val="CCCCCC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39" name="Google Shape;539;p50"/>
          <p:cNvCxnSpPr>
            <a:stCxn id="534" idx="2"/>
            <a:endCxn id="535" idx="0"/>
          </p:cNvCxnSpPr>
          <p:nvPr/>
        </p:nvCxnSpPr>
        <p:spPr>
          <a:xfrm>
            <a:off x="10196963" y="4112550"/>
            <a:ext cx="2091600" cy="860400"/>
          </a:xfrm>
          <a:prstGeom prst="straightConnector1">
            <a:avLst/>
          </a:prstGeom>
          <a:noFill/>
          <a:ln w="28575" cap="flat" cmpd="sng">
            <a:solidFill>
              <a:srgbClr val="CCCCCC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37" name="Google Shape;537;p50"/>
          <p:cNvSpPr/>
          <p:nvPr/>
        </p:nvSpPr>
        <p:spPr>
          <a:xfrm>
            <a:off x="3348325" y="2775275"/>
            <a:ext cx="18264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Pre-</a:t>
            </a:r>
            <a:b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processing</a:t>
            </a:r>
            <a:endParaRPr sz="24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1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Machine Learning View</a:t>
            </a:r>
            <a:endParaRPr/>
          </a:p>
        </p:txBody>
      </p:sp>
      <p:sp>
        <p:nvSpPr>
          <p:cNvPr id="546" name="Google Shape;546;p51"/>
          <p:cNvSpPr txBox="1"/>
          <p:nvPr/>
        </p:nvSpPr>
        <p:spPr>
          <a:xfrm>
            <a:off x="12352750" y="2848350"/>
            <a:ext cx="2910300" cy="1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Classification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Prediction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Ranking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47" name="Google Shape;547;p51"/>
          <p:cNvSpPr txBox="1"/>
          <p:nvPr/>
        </p:nvSpPr>
        <p:spPr>
          <a:xfrm>
            <a:off x="4960275" y="4611750"/>
            <a:ext cx="4648200" cy="17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Machine Learning Algorithms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Supervised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Unsupervised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Semi-supervised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Reinforcement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48" name="Google Shape;548;p51"/>
          <p:cNvSpPr txBox="1"/>
          <p:nvPr/>
        </p:nvSpPr>
        <p:spPr>
          <a:xfrm>
            <a:off x="941375" y="5008675"/>
            <a:ext cx="3841200" cy="22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Data integration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Feature extraction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Normalization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Feature selection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Dimension reduction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549" name="Google Shape;549;p51" descr="arrow"/>
          <p:cNvCxnSpPr>
            <a:endCxn id="546" idx="1"/>
          </p:cNvCxnSpPr>
          <p:nvPr/>
        </p:nvCxnSpPr>
        <p:spPr>
          <a:xfrm>
            <a:off x="2394250" y="3443850"/>
            <a:ext cx="9958500" cy="0"/>
          </a:xfrm>
          <a:prstGeom prst="straightConnector1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50" name="Google Shape;550;p51"/>
          <p:cNvSpPr/>
          <p:nvPr/>
        </p:nvSpPr>
        <p:spPr>
          <a:xfrm>
            <a:off x="3348325" y="2775275"/>
            <a:ext cx="18354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Pre-</a:t>
            </a:r>
            <a:br>
              <a:rPr lang="en-US" sz="24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processing</a:t>
            </a:r>
            <a:endParaRPr sz="2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1" name="Google Shape;551;p51"/>
          <p:cNvSpPr/>
          <p:nvPr/>
        </p:nvSpPr>
        <p:spPr>
          <a:xfrm>
            <a:off x="6455776" y="2775150"/>
            <a:ext cx="16572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Model </a:t>
            </a:r>
            <a:br>
              <a:rPr lang="en-US" sz="24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Training</a:t>
            </a:r>
            <a:endParaRPr sz="2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2" name="Google Shape;552;p51"/>
          <p:cNvSpPr txBox="1"/>
          <p:nvPr/>
        </p:nvSpPr>
        <p:spPr>
          <a:xfrm>
            <a:off x="945225" y="2910750"/>
            <a:ext cx="1449000" cy="10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Input Data</a:t>
            </a:r>
            <a:endParaRPr sz="3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3" name="Google Shape;553;p51"/>
          <p:cNvSpPr/>
          <p:nvPr/>
        </p:nvSpPr>
        <p:spPr>
          <a:xfrm>
            <a:off x="9279263" y="2775150"/>
            <a:ext cx="18354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Post-</a:t>
            </a:r>
            <a:br>
              <a:rPr lang="en-US" sz="24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processing</a:t>
            </a:r>
            <a:endParaRPr sz="2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4" name="Google Shape;554;p51"/>
          <p:cNvSpPr txBox="1"/>
          <p:nvPr/>
        </p:nvSpPr>
        <p:spPr>
          <a:xfrm>
            <a:off x="9964425" y="4972825"/>
            <a:ext cx="4648200" cy="18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testing/evaluation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selection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interpretation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visualization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555" name="Google Shape;555;p51"/>
          <p:cNvCxnSpPr>
            <a:stCxn id="550" idx="2"/>
            <a:endCxn id="548" idx="0"/>
          </p:cNvCxnSpPr>
          <p:nvPr/>
        </p:nvCxnSpPr>
        <p:spPr>
          <a:xfrm flipH="1">
            <a:off x="2862025" y="4112675"/>
            <a:ext cx="1404000" cy="8961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56" name="Google Shape;556;p51"/>
          <p:cNvCxnSpPr>
            <a:stCxn id="551" idx="2"/>
            <a:endCxn id="547" idx="0"/>
          </p:cNvCxnSpPr>
          <p:nvPr/>
        </p:nvCxnSpPr>
        <p:spPr>
          <a:xfrm>
            <a:off x="7284376" y="4112550"/>
            <a:ext cx="0" cy="4992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57" name="Google Shape;557;p51"/>
          <p:cNvCxnSpPr>
            <a:stCxn id="553" idx="2"/>
            <a:endCxn id="554" idx="0"/>
          </p:cNvCxnSpPr>
          <p:nvPr/>
        </p:nvCxnSpPr>
        <p:spPr>
          <a:xfrm>
            <a:off x="10196963" y="4112550"/>
            <a:ext cx="2091600" cy="8604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58" name="Google Shape;558;p51" descr="bracket"/>
          <p:cNvSpPr/>
          <p:nvPr/>
        </p:nvSpPr>
        <p:spPr>
          <a:xfrm rot="5400000">
            <a:off x="7210500" y="-792825"/>
            <a:ext cx="505800" cy="6461400"/>
          </a:xfrm>
          <a:prstGeom prst="lef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51"/>
          <p:cNvSpPr txBox="1"/>
          <p:nvPr/>
        </p:nvSpPr>
        <p:spPr>
          <a:xfrm>
            <a:off x="6174301" y="1735875"/>
            <a:ext cx="25782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Data Mining</a:t>
            </a:r>
            <a:endParaRPr sz="3000">
              <a:solidFill>
                <a:srgbClr val="CC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5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Machine Learning View</a:t>
            </a:r>
            <a:endParaRPr/>
          </a:p>
        </p:txBody>
      </p:sp>
      <p:sp>
        <p:nvSpPr>
          <p:cNvPr id="566" name="Google Shape;566;p52"/>
          <p:cNvSpPr txBox="1"/>
          <p:nvPr/>
        </p:nvSpPr>
        <p:spPr>
          <a:xfrm>
            <a:off x="12352750" y="2848350"/>
            <a:ext cx="2910300" cy="1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Classification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Prediction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Ranking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67" name="Google Shape;567;p52"/>
          <p:cNvSpPr txBox="1"/>
          <p:nvPr/>
        </p:nvSpPr>
        <p:spPr>
          <a:xfrm>
            <a:off x="4960275" y="4611750"/>
            <a:ext cx="4648200" cy="23859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Machine Learning Algorithms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Supervised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Unsupervised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Semi-supervised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Reinforcement learning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68" name="Google Shape;568;p52"/>
          <p:cNvSpPr txBox="1"/>
          <p:nvPr/>
        </p:nvSpPr>
        <p:spPr>
          <a:xfrm>
            <a:off x="941375" y="5008675"/>
            <a:ext cx="3841200" cy="22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Data integration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Feature extraction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Normalization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Feature selection 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Dimension reduction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569" name="Google Shape;569;p52" descr="arrow"/>
          <p:cNvCxnSpPr>
            <a:endCxn id="566" idx="1"/>
          </p:cNvCxnSpPr>
          <p:nvPr/>
        </p:nvCxnSpPr>
        <p:spPr>
          <a:xfrm>
            <a:off x="2394250" y="3443850"/>
            <a:ext cx="9958500" cy="0"/>
          </a:xfrm>
          <a:prstGeom prst="straightConnector1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70" name="Google Shape;570;p52"/>
          <p:cNvSpPr/>
          <p:nvPr/>
        </p:nvSpPr>
        <p:spPr>
          <a:xfrm>
            <a:off x="3348325" y="2775275"/>
            <a:ext cx="18354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Pre-</a:t>
            </a:r>
            <a:br>
              <a:rPr lang="en-US" sz="24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processing</a:t>
            </a:r>
            <a:endParaRPr sz="2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71" name="Google Shape;571;p52"/>
          <p:cNvSpPr/>
          <p:nvPr/>
        </p:nvSpPr>
        <p:spPr>
          <a:xfrm>
            <a:off x="6455776" y="2775150"/>
            <a:ext cx="16572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Model </a:t>
            </a:r>
            <a:br>
              <a:rPr lang="en-US" sz="24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Training</a:t>
            </a:r>
            <a:endParaRPr sz="2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72" name="Google Shape;572;p52"/>
          <p:cNvSpPr txBox="1"/>
          <p:nvPr/>
        </p:nvSpPr>
        <p:spPr>
          <a:xfrm>
            <a:off x="945225" y="2910750"/>
            <a:ext cx="1449000" cy="10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Input Data</a:t>
            </a:r>
            <a:endParaRPr sz="3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73" name="Google Shape;573;p52"/>
          <p:cNvSpPr/>
          <p:nvPr/>
        </p:nvSpPr>
        <p:spPr>
          <a:xfrm>
            <a:off x="9279263" y="2775150"/>
            <a:ext cx="1835400" cy="1337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Post-</a:t>
            </a:r>
            <a:br>
              <a:rPr lang="en-US" sz="24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processing</a:t>
            </a:r>
            <a:endParaRPr sz="2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74" name="Google Shape;574;p52"/>
          <p:cNvSpPr txBox="1"/>
          <p:nvPr/>
        </p:nvSpPr>
        <p:spPr>
          <a:xfrm>
            <a:off x="9964425" y="4972825"/>
            <a:ext cx="4648200" cy="18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testing/evaluation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selection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interpretation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visualization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575" name="Google Shape;575;p52"/>
          <p:cNvCxnSpPr>
            <a:stCxn id="570" idx="2"/>
            <a:endCxn id="568" idx="0"/>
          </p:cNvCxnSpPr>
          <p:nvPr/>
        </p:nvCxnSpPr>
        <p:spPr>
          <a:xfrm flipH="1">
            <a:off x="2862025" y="4112675"/>
            <a:ext cx="1404000" cy="8961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76" name="Google Shape;576;p52"/>
          <p:cNvCxnSpPr>
            <a:stCxn id="571" idx="2"/>
            <a:endCxn id="567" idx="0"/>
          </p:cNvCxnSpPr>
          <p:nvPr/>
        </p:nvCxnSpPr>
        <p:spPr>
          <a:xfrm>
            <a:off x="7284376" y="4112550"/>
            <a:ext cx="0" cy="4992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77" name="Google Shape;577;p52"/>
          <p:cNvCxnSpPr>
            <a:stCxn id="573" idx="2"/>
            <a:endCxn id="574" idx="0"/>
          </p:cNvCxnSpPr>
          <p:nvPr/>
        </p:nvCxnSpPr>
        <p:spPr>
          <a:xfrm>
            <a:off x="10196963" y="4112550"/>
            <a:ext cx="2091600" cy="8604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78" name="Google Shape;578;p52" descr="bracket"/>
          <p:cNvSpPr/>
          <p:nvPr/>
        </p:nvSpPr>
        <p:spPr>
          <a:xfrm rot="5400000">
            <a:off x="7210500" y="-792825"/>
            <a:ext cx="505800" cy="6461400"/>
          </a:xfrm>
          <a:prstGeom prst="lef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52"/>
          <p:cNvSpPr txBox="1"/>
          <p:nvPr/>
        </p:nvSpPr>
        <p:spPr>
          <a:xfrm>
            <a:off x="5949150" y="1735875"/>
            <a:ext cx="30285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Data Mining</a:t>
            </a:r>
            <a:endParaRPr sz="3000" b="1">
              <a:solidFill>
                <a:srgbClr val="CC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53"/>
          <p:cNvSpPr/>
          <p:nvPr/>
        </p:nvSpPr>
        <p:spPr>
          <a:xfrm>
            <a:off x="6278475" y="3194550"/>
            <a:ext cx="3654900" cy="5916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Presentation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86" name="Google Shape;586;p53"/>
          <p:cNvSpPr/>
          <p:nvPr/>
        </p:nvSpPr>
        <p:spPr>
          <a:xfrm>
            <a:off x="5082375" y="4055850"/>
            <a:ext cx="6047100" cy="13107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76200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990000"/>
                </a:solidFill>
                <a:latin typeface="Verdana"/>
                <a:ea typeface="Verdana"/>
                <a:cs typeface="Verdana"/>
                <a:sym typeface="Verdana"/>
              </a:rPr>
              <a:t>Data Mining</a:t>
            </a:r>
            <a:endParaRPr sz="2400" b="1">
              <a:solidFill>
                <a:srgbClr val="99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87" name="Google Shape;587;p53"/>
          <p:cNvSpPr txBox="1">
            <a:spLocks noGrp="1"/>
          </p:cNvSpPr>
          <p:nvPr>
            <p:ph type="title"/>
          </p:nvPr>
        </p:nvSpPr>
        <p:spPr>
          <a:xfrm>
            <a:off x="884600" y="327800"/>
            <a:ext cx="146235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/>
              <a:t>An Application View: Business Intelligence</a:t>
            </a:r>
            <a:endParaRPr sz="4600"/>
          </a:p>
        </p:txBody>
      </p:sp>
      <p:sp>
        <p:nvSpPr>
          <p:cNvPr id="588" name="Google Shape;588;p53"/>
          <p:cNvSpPr/>
          <p:nvPr/>
        </p:nvSpPr>
        <p:spPr>
          <a:xfrm>
            <a:off x="3243975" y="7019600"/>
            <a:ext cx="9723900" cy="687000"/>
          </a:xfrm>
          <a:prstGeom prst="trapezoid">
            <a:avLst>
              <a:gd name="adj" fmla="val 78867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Sources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89" name="Google Shape;589;p53"/>
          <p:cNvSpPr/>
          <p:nvPr/>
        </p:nvSpPr>
        <p:spPr>
          <a:xfrm>
            <a:off x="4245675" y="5741000"/>
            <a:ext cx="7720500" cy="6870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Exploration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90" name="Google Shape;590;p53"/>
          <p:cNvSpPr/>
          <p:nvPr/>
        </p:nvSpPr>
        <p:spPr>
          <a:xfrm>
            <a:off x="3795225" y="6428000"/>
            <a:ext cx="8621400" cy="5916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Pre-processing/Integration, Data Warehouses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91" name="Google Shape;591;p53"/>
          <p:cNvSpPr/>
          <p:nvPr/>
        </p:nvSpPr>
        <p:spPr>
          <a:xfrm>
            <a:off x="6798675" y="1375500"/>
            <a:ext cx="2614500" cy="17163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92" name="Google Shape;592;p53"/>
          <p:cNvSpPr txBox="1"/>
          <p:nvPr/>
        </p:nvSpPr>
        <p:spPr>
          <a:xfrm>
            <a:off x="6214500" y="4704200"/>
            <a:ext cx="38895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latin typeface="Verdana"/>
                <a:ea typeface="Verdana"/>
                <a:cs typeface="Verdana"/>
                <a:sym typeface="Verdana"/>
              </a:rPr>
              <a:t>Decision Support Process</a:t>
            </a:r>
            <a:endParaRPr sz="1800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93" name="Google Shape;593;p53"/>
          <p:cNvSpPr txBox="1"/>
          <p:nvPr/>
        </p:nvSpPr>
        <p:spPr>
          <a:xfrm>
            <a:off x="7052838" y="2162975"/>
            <a:ext cx="21519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Decision Making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54"/>
          <p:cNvSpPr/>
          <p:nvPr/>
        </p:nvSpPr>
        <p:spPr>
          <a:xfrm>
            <a:off x="3040775" y="5606895"/>
            <a:ext cx="10186200" cy="2280000"/>
          </a:xfrm>
          <a:prstGeom prst="trapezoid">
            <a:avLst>
              <a:gd name="adj" fmla="val 76409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99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00" name="Google Shape;600;p54"/>
          <p:cNvSpPr/>
          <p:nvPr/>
        </p:nvSpPr>
        <p:spPr>
          <a:xfrm>
            <a:off x="6278475" y="3194550"/>
            <a:ext cx="3654900" cy="5916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Presentation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01" name="Google Shape;601;p54"/>
          <p:cNvSpPr/>
          <p:nvPr/>
        </p:nvSpPr>
        <p:spPr>
          <a:xfrm>
            <a:off x="5082375" y="4055850"/>
            <a:ext cx="6047100" cy="13107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76200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990000"/>
                </a:solidFill>
                <a:latin typeface="Verdana"/>
                <a:ea typeface="Verdana"/>
                <a:cs typeface="Verdana"/>
                <a:sym typeface="Verdana"/>
              </a:rPr>
              <a:t>Data Mining</a:t>
            </a:r>
            <a:endParaRPr sz="2400" b="1">
              <a:solidFill>
                <a:srgbClr val="99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02" name="Google Shape;602;p54"/>
          <p:cNvSpPr txBox="1">
            <a:spLocks noGrp="1"/>
          </p:cNvSpPr>
          <p:nvPr>
            <p:ph type="title"/>
          </p:nvPr>
        </p:nvSpPr>
        <p:spPr>
          <a:xfrm>
            <a:off x="884600" y="327800"/>
            <a:ext cx="146235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/>
              <a:t>An Application View: Business Intelligence</a:t>
            </a:r>
            <a:endParaRPr sz="4600"/>
          </a:p>
        </p:txBody>
      </p:sp>
      <p:sp>
        <p:nvSpPr>
          <p:cNvPr id="603" name="Google Shape;603;p54"/>
          <p:cNvSpPr/>
          <p:nvPr/>
        </p:nvSpPr>
        <p:spPr>
          <a:xfrm>
            <a:off x="3243975" y="7019600"/>
            <a:ext cx="9723900" cy="687000"/>
          </a:xfrm>
          <a:prstGeom prst="trapezoid">
            <a:avLst>
              <a:gd name="adj" fmla="val 78867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Sources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04" name="Google Shape;604;p54"/>
          <p:cNvSpPr/>
          <p:nvPr/>
        </p:nvSpPr>
        <p:spPr>
          <a:xfrm>
            <a:off x="4245675" y="5741000"/>
            <a:ext cx="7720500" cy="6870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Exploration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05" name="Google Shape;605;p54"/>
          <p:cNvSpPr/>
          <p:nvPr/>
        </p:nvSpPr>
        <p:spPr>
          <a:xfrm>
            <a:off x="3795225" y="6428000"/>
            <a:ext cx="8621400" cy="5916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Pre-processing/Integration, Data Warehouses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06" name="Google Shape;606;p54"/>
          <p:cNvSpPr/>
          <p:nvPr/>
        </p:nvSpPr>
        <p:spPr>
          <a:xfrm>
            <a:off x="6798675" y="1375500"/>
            <a:ext cx="2614500" cy="17163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07" name="Google Shape;607;p54"/>
          <p:cNvSpPr txBox="1"/>
          <p:nvPr/>
        </p:nvSpPr>
        <p:spPr>
          <a:xfrm>
            <a:off x="6214500" y="4704200"/>
            <a:ext cx="38895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latin typeface="Verdana"/>
                <a:ea typeface="Verdana"/>
                <a:cs typeface="Verdana"/>
                <a:sym typeface="Verdana"/>
              </a:rPr>
              <a:t>Decision Support Process</a:t>
            </a:r>
            <a:endParaRPr sz="1800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08" name="Google Shape;608;p54"/>
          <p:cNvSpPr txBox="1"/>
          <p:nvPr/>
        </p:nvSpPr>
        <p:spPr>
          <a:xfrm>
            <a:off x="7052838" y="2162975"/>
            <a:ext cx="21519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Decision Making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09" name="Google Shape;609;p54"/>
          <p:cNvSpPr/>
          <p:nvPr/>
        </p:nvSpPr>
        <p:spPr>
          <a:xfrm>
            <a:off x="5961150" y="5257950"/>
            <a:ext cx="4342200" cy="445200"/>
          </a:xfrm>
          <a:prstGeom prst="triangle">
            <a:avLst>
              <a:gd name="adj" fmla="val 49697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55"/>
          <p:cNvSpPr/>
          <p:nvPr/>
        </p:nvSpPr>
        <p:spPr>
          <a:xfrm>
            <a:off x="3040775" y="5606895"/>
            <a:ext cx="10186200" cy="2280000"/>
          </a:xfrm>
          <a:prstGeom prst="trapezoid">
            <a:avLst>
              <a:gd name="adj" fmla="val 76409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99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16" name="Google Shape;616;p55"/>
          <p:cNvSpPr/>
          <p:nvPr/>
        </p:nvSpPr>
        <p:spPr>
          <a:xfrm>
            <a:off x="6278475" y="3194550"/>
            <a:ext cx="3654900" cy="5916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Presentation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17" name="Google Shape;617;p55"/>
          <p:cNvSpPr/>
          <p:nvPr/>
        </p:nvSpPr>
        <p:spPr>
          <a:xfrm>
            <a:off x="5082375" y="4055850"/>
            <a:ext cx="6047100" cy="13107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76200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990000"/>
                </a:solidFill>
                <a:latin typeface="Verdana"/>
                <a:ea typeface="Verdana"/>
                <a:cs typeface="Verdana"/>
                <a:sym typeface="Verdana"/>
              </a:rPr>
              <a:t>Data Mining</a:t>
            </a:r>
            <a:endParaRPr sz="2400" b="1">
              <a:solidFill>
                <a:srgbClr val="99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18" name="Google Shape;618;p55"/>
          <p:cNvSpPr txBox="1">
            <a:spLocks noGrp="1"/>
          </p:cNvSpPr>
          <p:nvPr>
            <p:ph type="title"/>
          </p:nvPr>
        </p:nvSpPr>
        <p:spPr>
          <a:xfrm>
            <a:off x="884600" y="327800"/>
            <a:ext cx="146235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/>
              <a:t>An Application View: Business Intelligence</a:t>
            </a:r>
            <a:endParaRPr sz="4600"/>
          </a:p>
        </p:txBody>
      </p:sp>
      <p:sp>
        <p:nvSpPr>
          <p:cNvPr id="619" name="Google Shape;619;p55"/>
          <p:cNvSpPr/>
          <p:nvPr/>
        </p:nvSpPr>
        <p:spPr>
          <a:xfrm>
            <a:off x="3243975" y="7019600"/>
            <a:ext cx="9723900" cy="687000"/>
          </a:xfrm>
          <a:prstGeom prst="trapezoid">
            <a:avLst>
              <a:gd name="adj" fmla="val 78867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Sources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20" name="Google Shape;620;p55"/>
          <p:cNvSpPr/>
          <p:nvPr/>
        </p:nvSpPr>
        <p:spPr>
          <a:xfrm>
            <a:off x="4245675" y="5741000"/>
            <a:ext cx="7720500" cy="6870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Exploration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21" name="Google Shape;621;p55"/>
          <p:cNvSpPr/>
          <p:nvPr/>
        </p:nvSpPr>
        <p:spPr>
          <a:xfrm>
            <a:off x="3795225" y="6428000"/>
            <a:ext cx="8621400" cy="5916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Pre-processing/Integration, Data Warehouses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22" name="Google Shape;622;p55"/>
          <p:cNvSpPr/>
          <p:nvPr/>
        </p:nvSpPr>
        <p:spPr>
          <a:xfrm>
            <a:off x="6798675" y="1375500"/>
            <a:ext cx="2614500" cy="17163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23" name="Google Shape;623;p55"/>
          <p:cNvSpPr txBox="1"/>
          <p:nvPr/>
        </p:nvSpPr>
        <p:spPr>
          <a:xfrm>
            <a:off x="6214500" y="4704200"/>
            <a:ext cx="38895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latin typeface="Verdana"/>
                <a:ea typeface="Verdana"/>
                <a:cs typeface="Verdana"/>
                <a:sym typeface="Verdana"/>
              </a:rPr>
              <a:t>Decision Support Process</a:t>
            </a:r>
            <a:endParaRPr sz="1800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24" name="Google Shape;624;p55"/>
          <p:cNvSpPr txBox="1"/>
          <p:nvPr/>
        </p:nvSpPr>
        <p:spPr>
          <a:xfrm>
            <a:off x="7052838" y="2162975"/>
            <a:ext cx="21519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Decision Making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25" name="Google Shape;625;p55"/>
          <p:cNvSpPr/>
          <p:nvPr/>
        </p:nvSpPr>
        <p:spPr>
          <a:xfrm>
            <a:off x="5961150" y="5257950"/>
            <a:ext cx="4342200" cy="445200"/>
          </a:xfrm>
          <a:prstGeom prst="triangle">
            <a:avLst>
              <a:gd name="adj" fmla="val 49697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55"/>
          <p:cNvSpPr txBox="1"/>
          <p:nvPr/>
        </p:nvSpPr>
        <p:spPr>
          <a:xfrm>
            <a:off x="10543525" y="4444050"/>
            <a:ext cx="32832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>
                <a:latin typeface="Verdana"/>
                <a:ea typeface="Verdana"/>
                <a:cs typeface="Verdana"/>
                <a:sym typeface="Verdana"/>
              </a:rPr>
              <a:t>Knowledge Discovery</a:t>
            </a:r>
            <a:endParaRPr sz="1800" b="1" i="1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56"/>
          <p:cNvSpPr/>
          <p:nvPr/>
        </p:nvSpPr>
        <p:spPr>
          <a:xfrm>
            <a:off x="3040775" y="5606895"/>
            <a:ext cx="10186200" cy="2280000"/>
          </a:xfrm>
          <a:prstGeom prst="trapezoid">
            <a:avLst>
              <a:gd name="adj" fmla="val 76409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99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33" name="Google Shape;633;p56"/>
          <p:cNvSpPr/>
          <p:nvPr/>
        </p:nvSpPr>
        <p:spPr>
          <a:xfrm>
            <a:off x="6278475" y="3194550"/>
            <a:ext cx="3654900" cy="5916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Presentation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34" name="Google Shape;634;p56"/>
          <p:cNvSpPr/>
          <p:nvPr/>
        </p:nvSpPr>
        <p:spPr>
          <a:xfrm>
            <a:off x="5082375" y="4055850"/>
            <a:ext cx="6047100" cy="13107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76200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990000"/>
                </a:solidFill>
                <a:latin typeface="Verdana"/>
                <a:ea typeface="Verdana"/>
                <a:cs typeface="Verdana"/>
                <a:sym typeface="Verdana"/>
              </a:rPr>
              <a:t>Data Mining</a:t>
            </a:r>
            <a:endParaRPr sz="2400" b="1">
              <a:solidFill>
                <a:srgbClr val="99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35" name="Google Shape;635;p56"/>
          <p:cNvSpPr txBox="1">
            <a:spLocks noGrp="1"/>
          </p:cNvSpPr>
          <p:nvPr>
            <p:ph type="title"/>
          </p:nvPr>
        </p:nvSpPr>
        <p:spPr>
          <a:xfrm>
            <a:off x="884600" y="327800"/>
            <a:ext cx="146235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/>
              <a:t>An Application View: Business Intelligence</a:t>
            </a:r>
            <a:endParaRPr sz="4600"/>
          </a:p>
        </p:txBody>
      </p:sp>
      <p:sp>
        <p:nvSpPr>
          <p:cNvPr id="636" name="Google Shape;636;p56"/>
          <p:cNvSpPr/>
          <p:nvPr/>
        </p:nvSpPr>
        <p:spPr>
          <a:xfrm>
            <a:off x="3243975" y="7019600"/>
            <a:ext cx="9723900" cy="687000"/>
          </a:xfrm>
          <a:prstGeom prst="trapezoid">
            <a:avLst>
              <a:gd name="adj" fmla="val 78867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Sources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37" name="Google Shape;637;p56"/>
          <p:cNvSpPr/>
          <p:nvPr/>
        </p:nvSpPr>
        <p:spPr>
          <a:xfrm>
            <a:off x="4245675" y="5741000"/>
            <a:ext cx="7720500" cy="6870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Exploration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38" name="Google Shape;638;p56"/>
          <p:cNvSpPr/>
          <p:nvPr/>
        </p:nvSpPr>
        <p:spPr>
          <a:xfrm>
            <a:off x="3795225" y="6428000"/>
            <a:ext cx="8621400" cy="5916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Pre-processing/Integration, Data Warehouses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39" name="Google Shape;639;p56"/>
          <p:cNvSpPr/>
          <p:nvPr/>
        </p:nvSpPr>
        <p:spPr>
          <a:xfrm>
            <a:off x="6798675" y="1375500"/>
            <a:ext cx="2614500" cy="17163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40" name="Google Shape;640;p56"/>
          <p:cNvSpPr txBox="1"/>
          <p:nvPr/>
        </p:nvSpPr>
        <p:spPr>
          <a:xfrm>
            <a:off x="6214500" y="4704200"/>
            <a:ext cx="38895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latin typeface="Verdana"/>
                <a:ea typeface="Verdana"/>
                <a:cs typeface="Verdana"/>
                <a:sym typeface="Verdana"/>
              </a:rPr>
              <a:t>Decision Support Process</a:t>
            </a:r>
            <a:endParaRPr sz="1800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41" name="Google Shape;641;p56"/>
          <p:cNvSpPr txBox="1"/>
          <p:nvPr/>
        </p:nvSpPr>
        <p:spPr>
          <a:xfrm>
            <a:off x="7052838" y="2162975"/>
            <a:ext cx="21519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Decision Making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42" name="Google Shape;642;p56"/>
          <p:cNvSpPr/>
          <p:nvPr/>
        </p:nvSpPr>
        <p:spPr>
          <a:xfrm>
            <a:off x="5961150" y="5257950"/>
            <a:ext cx="4342200" cy="445200"/>
          </a:xfrm>
          <a:prstGeom prst="triangle">
            <a:avLst>
              <a:gd name="adj" fmla="val 49697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56"/>
          <p:cNvSpPr txBox="1"/>
          <p:nvPr/>
        </p:nvSpPr>
        <p:spPr>
          <a:xfrm>
            <a:off x="10543525" y="4444050"/>
            <a:ext cx="32832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>
                <a:latin typeface="Verdana"/>
                <a:ea typeface="Verdana"/>
                <a:cs typeface="Verdana"/>
                <a:sym typeface="Verdana"/>
              </a:rPr>
              <a:t>Knowledge Discovery</a:t>
            </a:r>
            <a:endParaRPr sz="1800" b="1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44" name="Google Shape;644;p56"/>
          <p:cNvSpPr txBox="1"/>
          <p:nvPr/>
        </p:nvSpPr>
        <p:spPr>
          <a:xfrm>
            <a:off x="9694450" y="3147100"/>
            <a:ext cx="31161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>
                <a:latin typeface="Verdana"/>
                <a:ea typeface="Verdana"/>
                <a:cs typeface="Verdana"/>
                <a:sym typeface="Verdana"/>
              </a:rPr>
              <a:t>Knowledge Evaluation</a:t>
            </a:r>
            <a:endParaRPr sz="1800" b="1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45" name="Google Shape;645;p56"/>
          <p:cNvSpPr/>
          <p:nvPr/>
        </p:nvSpPr>
        <p:spPr>
          <a:xfrm>
            <a:off x="6648850" y="3699378"/>
            <a:ext cx="3023400" cy="342600"/>
          </a:xfrm>
          <a:prstGeom prst="triangle">
            <a:avLst>
              <a:gd name="adj" fmla="val 49697"/>
            </a:avLst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57"/>
          <p:cNvSpPr/>
          <p:nvPr/>
        </p:nvSpPr>
        <p:spPr>
          <a:xfrm>
            <a:off x="3040775" y="5606895"/>
            <a:ext cx="10186200" cy="2280000"/>
          </a:xfrm>
          <a:prstGeom prst="trapezoid">
            <a:avLst>
              <a:gd name="adj" fmla="val 76409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99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2" name="Google Shape;652;p57"/>
          <p:cNvSpPr/>
          <p:nvPr/>
        </p:nvSpPr>
        <p:spPr>
          <a:xfrm>
            <a:off x="6278475" y="3194550"/>
            <a:ext cx="3654900" cy="5916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Presentation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3" name="Google Shape;653;p57"/>
          <p:cNvSpPr/>
          <p:nvPr/>
        </p:nvSpPr>
        <p:spPr>
          <a:xfrm>
            <a:off x="5082375" y="4055850"/>
            <a:ext cx="6047100" cy="13107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76200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990000"/>
                </a:solidFill>
                <a:latin typeface="Verdana"/>
                <a:ea typeface="Verdana"/>
                <a:cs typeface="Verdana"/>
                <a:sym typeface="Verdana"/>
              </a:rPr>
              <a:t>Data Mining</a:t>
            </a:r>
            <a:endParaRPr sz="2400" b="1">
              <a:solidFill>
                <a:srgbClr val="99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4" name="Google Shape;654;p57"/>
          <p:cNvSpPr txBox="1">
            <a:spLocks noGrp="1"/>
          </p:cNvSpPr>
          <p:nvPr>
            <p:ph type="title"/>
          </p:nvPr>
        </p:nvSpPr>
        <p:spPr>
          <a:xfrm>
            <a:off x="884600" y="327800"/>
            <a:ext cx="146235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/>
              <a:t>An Application View: Business Intelligence</a:t>
            </a:r>
            <a:endParaRPr sz="4600"/>
          </a:p>
        </p:txBody>
      </p:sp>
      <p:sp>
        <p:nvSpPr>
          <p:cNvPr id="655" name="Google Shape;655;p57"/>
          <p:cNvSpPr/>
          <p:nvPr/>
        </p:nvSpPr>
        <p:spPr>
          <a:xfrm>
            <a:off x="3243975" y="7019600"/>
            <a:ext cx="9723900" cy="687000"/>
          </a:xfrm>
          <a:prstGeom prst="trapezoid">
            <a:avLst>
              <a:gd name="adj" fmla="val 78867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Sources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6" name="Google Shape;656;p57"/>
          <p:cNvSpPr/>
          <p:nvPr/>
        </p:nvSpPr>
        <p:spPr>
          <a:xfrm>
            <a:off x="4245675" y="5741000"/>
            <a:ext cx="7720500" cy="6870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Exploration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7" name="Google Shape;657;p57"/>
          <p:cNvSpPr/>
          <p:nvPr/>
        </p:nvSpPr>
        <p:spPr>
          <a:xfrm>
            <a:off x="3795225" y="6428000"/>
            <a:ext cx="8621400" cy="591600"/>
          </a:xfrm>
          <a:prstGeom prst="trapezoid">
            <a:avLst>
              <a:gd name="adj" fmla="val 76409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Data Pre-processing/Integration, Data Warehouses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8" name="Google Shape;658;p57"/>
          <p:cNvSpPr/>
          <p:nvPr/>
        </p:nvSpPr>
        <p:spPr>
          <a:xfrm>
            <a:off x="6798675" y="1375500"/>
            <a:ext cx="2614500" cy="17163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9" name="Google Shape;659;p57"/>
          <p:cNvSpPr txBox="1"/>
          <p:nvPr/>
        </p:nvSpPr>
        <p:spPr>
          <a:xfrm>
            <a:off x="6214500" y="4704200"/>
            <a:ext cx="38895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latin typeface="Verdana"/>
                <a:ea typeface="Verdana"/>
                <a:cs typeface="Verdana"/>
                <a:sym typeface="Verdana"/>
              </a:rPr>
              <a:t>Decision Support Process</a:t>
            </a:r>
            <a:endParaRPr sz="1800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0" name="Google Shape;660;p57"/>
          <p:cNvSpPr txBox="1"/>
          <p:nvPr/>
        </p:nvSpPr>
        <p:spPr>
          <a:xfrm>
            <a:off x="7052838" y="2162975"/>
            <a:ext cx="21519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Decision Making</a:t>
            </a:r>
            <a:endParaRPr sz="24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1" name="Google Shape;661;p57"/>
          <p:cNvSpPr/>
          <p:nvPr/>
        </p:nvSpPr>
        <p:spPr>
          <a:xfrm>
            <a:off x="5961150" y="5257950"/>
            <a:ext cx="4342200" cy="445200"/>
          </a:xfrm>
          <a:prstGeom prst="triangle">
            <a:avLst>
              <a:gd name="adj" fmla="val 49697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57"/>
          <p:cNvSpPr txBox="1"/>
          <p:nvPr/>
        </p:nvSpPr>
        <p:spPr>
          <a:xfrm>
            <a:off x="10543525" y="4444050"/>
            <a:ext cx="32832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>
                <a:latin typeface="Verdana"/>
                <a:ea typeface="Verdana"/>
                <a:cs typeface="Verdana"/>
                <a:sym typeface="Verdana"/>
              </a:rPr>
              <a:t>Knowledge Discovery</a:t>
            </a:r>
            <a:endParaRPr sz="1800" b="1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3" name="Google Shape;663;p57"/>
          <p:cNvSpPr txBox="1"/>
          <p:nvPr/>
        </p:nvSpPr>
        <p:spPr>
          <a:xfrm>
            <a:off x="9694450" y="3147100"/>
            <a:ext cx="31161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>
                <a:latin typeface="Verdana"/>
                <a:ea typeface="Verdana"/>
                <a:cs typeface="Verdana"/>
                <a:sym typeface="Verdana"/>
              </a:rPr>
              <a:t>Knowledge Evaluation</a:t>
            </a:r>
            <a:endParaRPr sz="1800" b="1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4" name="Google Shape;664;p57"/>
          <p:cNvSpPr/>
          <p:nvPr/>
        </p:nvSpPr>
        <p:spPr>
          <a:xfrm>
            <a:off x="6648850" y="3699378"/>
            <a:ext cx="3023400" cy="342600"/>
          </a:xfrm>
          <a:prstGeom prst="triangle">
            <a:avLst>
              <a:gd name="adj" fmla="val 49697"/>
            </a:avLst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57"/>
          <p:cNvSpPr/>
          <p:nvPr/>
        </p:nvSpPr>
        <p:spPr>
          <a:xfrm>
            <a:off x="7254700" y="2994175"/>
            <a:ext cx="1801200" cy="193200"/>
          </a:xfrm>
          <a:prstGeom prst="triangle">
            <a:avLst>
              <a:gd name="adj" fmla="val 4969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57"/>
          <p:cNvSpPr txBox="1"/>
          <p:nvPr/>
        </p:nvSpPr>
        <p:spPr>
          <a:xfrm>
            <a:off x="9055900" y="2267125"/>
            <a:ext cx="25539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>
                <a:latin typeface="Verdana"/>
                <a:ea typeface="Verdana"/>
                <a:cs typeface="Verdana"/>
                <a:sym typeface="Verdana"/>
              </a:rPr>
              <a:t>Business Decision</a:t>
            </a:r>
            <a:endParaRPr sz="1800" b="1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7" name="Google Shape;667;p57"/>
          <p:cNvSpPr txBox="1"/>
          <p:nvPr/>
        </p:nvSpPr>
        <p:spPr>
          <a:xfrm>
            <a:off x="360475" y="8007675"/>
            <a:ext cx="31161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Verdana"/>
                <a:ea typeface="Verdana"/>
                <a:cs typeface="Verdana"/>
                <a:sym typeface="Verdana"/>
              </a:rPr>
              <a:t>Modified figure from Jiawei Han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58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A Human-Centered View</a:t>
            </a:r>
            <a:endParaRPr sz="4800"/>
          </a:p>
        </p:txBody>
      </p:sp>
      <p:pic>
        <p:nvPicPr>
          <p:cNvPr id="674" name="Google Shape;674;p58"/>
          <p:cNvPicPr preferRelativeResize="0"/>
          <p:nvPr/>
        </p:nvPicPr>
        <p:blipFill rotWithShape="1">
          <a:blip r:embed="rId3">
            <a:alphaModFix/>
          </a:blip>
          <a:srcRect t="13028"/>
          <a:stretch/>
        </p:blipFill>
        <p:spPr>
          <a:xfrm>
            <a:off x="2564450" y="1467725"/>
            <a:ext cx="11189625" cy="651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13" y="152087"/>
            <a:ext cx="14991467" cy="1247467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214" y="1279526"/>
            <a:ext cx="15698754" cy="200378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8" y="4620885"/>
            <a:ext cx="16256000" cy="1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81289" rIns="162533" bIns="8128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6097" y="8161837"/>
            <a:ext cx="14020800" cy="704942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2449" y="8539869"/>
            <a:ext cx="760284" cy="2660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4455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Concepts Related to Data Mining</a:t>
            </a:r>
            <a:endParaRPr/>
          </a:p>
        </p:txBody>
      </p:sp>
      <p:sp>
        <p:nvSpPr>
          <p:cNvPr id="223" name="Google Shape;223;p33"/>
          <p:cNvSpPr txBox="1">
            <a:spLocks noGrp="1"/>
          </p:cNvSpPr>
          <p:nvPr>
            <p:ph type="body" idx="1"/>
          </p:nvPr>
        </p:nvSpPr>
        <p:spPr>
          <a:xfrm>
            <a:off x="1117705" y="1590275"/>
            <a:ext cx="65856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Machine Learning</a:t>
            </a:r>
            <a:endParaRPr sz="3600">
              <a:solidFill>
                <a:srgbClr val="000000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Pattern Recognition</a:t>
            </a:r>
            <a:endParaRPr sz="3600">
              <a:solidFill>
                <a:srgbClr val="B7B7B7"/>
              </a:solidFill>
            </a:endParaRPr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8776475" y="1680275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0000"/>
                </a:solidFill>
              </a:rPr>
              <a:t>Techniques utilized in data mining processes.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25" name="Google Shape;225;p33" descr="arrow"/>
          <p:cNvSpPr/>
          <p:nvPr/>
        </p:nvSpPr>
        <p:spPr>
          <a:xfrm>
            <a:off x="7275425" y="1911125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Concepts Related to Data Mining</a:t>
            </a:r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body" idx="1"/>
          </p:nvPr>
        </p:nvSpPr>
        <p:spPr>
          <a:xfrm>
            <a:off x="1117705" y="1590275"/>
            <a:ext cx="65856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1333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Machine Learning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Pattern Recognition</a:t>
            </a:r>
            <a:br>
              <a:rPr lang="en-US" sz="3600">
                <a:solidFill>
                  <a:srgbClr val="B7B7B7"/>
                </a:solidFill>
              </a:rPr>
            </a:b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Database Management Systems</a:t>
            </a:r>
            <a:endParaRPr sz="3600">
              <a:solidFill>
                <a:srgbClr val="000000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Data Warehouses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33" name="Google Shape;233;p34"/>
          <p:cNvSpPr txBox="1">
            <a:spLocks noGrp="1"/>
          </p:cNvSpPr>
          <p:nvPr>
            <p:ph type="body" idx="1"/>
          </p:nvPr>
        </p:nvSpPr>
        <p:spPr>
          <a:xfrm>
            <a:off x="8776475" y="1680275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B7B7"/>
                </a:solidFill>
              </a:rPr>
              <a:t>Techniques utilized in data mining processes.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34" name="Google Shape;234;p34" descr="arrow"/>
          <p:cNvSpPr/>
          <p:nvPr/>
        </p:nvSpPr>
        <p:spPr>
          <a:xfrm>
            <a:off x="7275425" y="1911125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5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Concepts Related to Data Mining</a:t>
            </a:r>
            <a:endParaRPr/>
          </a:p>
        </p:txBody>
      </p:sp>
      <p:sp>
        <p:nvSpPr>
          <p:cNvPr id="241" name="Google Shape;241;p35"/>
          <p:cNvSpPr txBox="1">
            <a:spLocks noGrp="1"/>
          </p:cNvSpPr>
          <p:nvPr>
            <p:ph type="body" idx="1"/>
          </p:nvPr>
        </p:nvSpPr>
        <p:spPr>
          <a:xfrm>
            <a:off x="1117705" y="1590275"/>
            <a:ext cx="65856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1333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Machine Learning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Pattern Recognition</a:t>
            </a:r>
            <a:br>
              <a:rPr lang="en-US" sz="3600">
                <a:solidFill>
                  <a:srgbClr val="B7B7B7"/>
                </a:solidFill>
              </a:rPr>
            </a:b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Database Management Systems </a:t>
            </a:r>
            <a:endParaRPr sz="3600">
              <a:solidFill>
                <a:srgbClr val="000000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Data Warehouses</a:t>
            </a:r>
            <a:endParaRPr sz="3600">
              <a:solidFill>
                <a:srgbClr val="B7B7B7"/>
              </a:solidFill>
            </a:endParaRPr>
          </a:p>
        </p:txBody>
      </p:sp>
      <p:sp>
        <p:nvSpPr>
          <p:cNvPr id="242" name="Google Shape;242;p35"/>
          <p:cNvSpPr txBox="1">
            <a:spLocks noGrp="1"/>
          </p:cNvSpPr>
          <p:nvPr>
            <p:ph type="body" idx="1"/>
          </p:nvPr>
        </p:nvSpPr>
        <p:spPr>
          <a:xfrm>
            <a:off x="8776475" y="1680275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B7B7"/>
                </a:solidFill>
              </a:rPr>
              <a:t>Techniques utilized in data mining processes.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43" name="Google Shape;243;p35"/>
          <p:cNvSpPr txBox="1">
            <a:spLocks noGrp="1"/>
          </p:cNvSpPr>
          <p:nvPr>
            <p:ph type="body" idx="1"/>
          </p:nvPr>
        </p:nvSpPr>
        <p:spPr>
          <a:xfrm>
            <a:off x="8777000" y="3359418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"/>
              </a:spcBef>
              <a:spcAft>
                <a:spcPts val="1000"/>
              </a:spcAft>
              <a:buNone/>
            </a:pPr>
            <a:r>
              <a:rPr lang="en-US" sz="3600">
                <a:solidFill>
                  <a:srgbClr val="000000"/>
                </a:solidFill>
              </a:rPr>
              <a:t>The systems that support data mining.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44" name="Google Shape;244;p35" descr="arrow"/>
          <p:cNvSpPr/>
          <p:nvPr/>
        </p:nvSpPr>
        <p:spPr>
          <a:xfrm>
            <a:off x="7275425" y="1911125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5" descr="arrow"/>
          <p:cNvSpPr/>
          <p:nvPr/>
        </p:nvSpPr>
        <p:spPr>
          <a:xfrm>
            <a:off x="7275425" y="3462800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6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Concepts Related to Data Mining</a:t>
            </a:r>
            <a:endParaRPr/>
          </a:p>
        </p:txBody>
      </p:sp>
      <p:sp>
        <p:nvSpPr>
          <p:cNvPr id="252" name="Google Shape;252;p36"/>
          <p:cNvSpPr txBox="1">
            <a:spLocks noGrp="1"/>
          </p:cNvSpPr>
          <p:nvPr>
            <p:ph type="body" idx="1"/>
          </p:nvPr>
        </p:nvSpPr>
        <p:spPr>
          <a:xfrm>
            <a:off x="1117705" y="1590275"/>
            <a:ext cx="65856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1333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Machine Learning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Pattern Recognition</a:t>
            </a:r>
            <a:br>
              <a:rPr lang="en-US" sz="3600">
                <a:solidFill>
                  <a:srgbClr val="B7B7B7"/>
                </a:solidFill>
              </a:rPr>
            </a:b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Database Management Systems 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Data Warehouses</a:t>
            </a:r>
            <a:r>
              <a:rPr lang="en-US" sz="3600">
                <a:solidFill>
                  <a:srgbClr val="000000"/>
                </a:solidFill>
              </a:rPr>
              <a:t/>
            </a:r>
            <a:br>
              <a:rPr lang="en-US" sz="3600">
                <a:solidFill>
                  <a:srgbClr val="000000"/>
                </a:solidFill>
              </a:rPr>
            </a:br>
            <a:endParaRPr sz="3600">
              <a:solidFill>
                <a:srgbClr val="000000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Big Data Analytics</a:t>
            </a:r>
            <a:endParaRPr sz="3600">
              <a:solidFill>
                <a:srgbClr val="000000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Data Science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53" name="Google Shape;253;p36"/>
          <p:cNvSpPr txBox="1">
            <a:spLocks noGrp="1"/>
          </p:cNvSpPr>
          <p:nvPr>
            <p:ph type="body" idx="1"/>
          </p:nvPr>
        </p:nvSpPr>
        <p:spPr>
          <a:xfrm>
            <a:off x="8776475" y="1680275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B7B7"/>
                </a:solidFill>
              </a:rPr>
              <a:t>Techniques utilized in data mining processes.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54" name="Google Shape;254;p36"/>
          <p:cNvSpPr txBox="1">
            <a:spLocks noGrp="1"/>
          </p:cNvSpPr>
          <p:nvPr>
            <p:ph type="body" idx="1"/>
          </p:nvPr>
        </p:nvSpPr>
        <p:spPr>
          <a:xfrm>
            <a:off x="8777000" y="3359418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B7B7"/>
                </a:solidFill>
              </a:rPr>
              <a:t>The systems that support data mining.</a:t>
            </a:r>
            <a:endParaRPr sz="3600">
              <a:solidFill>
                <a:srgbClr val="B7B7B7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3600">
              <a:solidFill>
                <a:srgbClr val="B7B7B7"/>
              </a:solidFill>
            </a:endParaRPr>
          </a:p>
        </p:txBody>
      </p:sp>
      <p:sp>
        <p:nvSpPr>
          <p:cNvPr id="255" name="Google Shape;255;p36" descr="arrow"/>
          <p:cNvSpPr/>
          <p:nvPr/>
        </p:nvSpPr>
        <p:spPr>
          <a:xfrm>
            <a:off x="7275425" y="1911125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6" descr="arrow"/>
          <p:cNvSpPr/>
          <p:nvPr/>
        </p:nvSpPr>
        <p:spPr>
          <a:xfrm>
            <a:off x="7275425" y="3462800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 txBox="1">
            <a:spLocks noGrp="1"/>
          </p:cNvSpPr>
          <p:nvPr>
            <p:ph type="body" idx="1"/>
          </p:nvPr>
        </p:nvSpPr>
        <p:spPr>
          <a:xfrm>
            <a:off x="1117705" y="1590275"/>
            <a:ext cx="65856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1333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Machine Learning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Pattern Recognition</a:t>
            </a:r>
            <a:br>
              <a:rPr lang="en-US" sz="3600">
                <a:solidFill>
                  <a:srgbClr val="B7B7B7"/>
                </a:solidFill>
              </a:rPr>
            </a:b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Database Management Systems 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Data Warehouses</a:t>
            </a:r>
            <a:br>
              <a:rPr lang="en-US" sz="3600">
                <a:solidFill>
                  <a:srgbClr val="B7B7B7"/>
                </a:solidFill>
              </a:rPr>
            </a:b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Big Data Analytics</a:t>
            </a:r>
            <a:endParaRPr sz="3600">
              <a:solidFill>
                <a:srgbClr val="000000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Data Science</a:t>
            </a:r>
            <a:endParaRPr sz="3600">
              <a:solidFill>
                <a:srgbClr val="B7B7B7"/>
              </a:solidFill>
            </a:endParaRPr>
          </a:p>
        </p:txBody>
      </p:sp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Concepts Related to Data Mining</a:t>
            </a:r>
            <a:endParaRPr/>
          </a:p>
        </p:txBody>
      </p:sp>
      <p:sp>
        <p:nvSpPr>
          <p:cNvPr id="264" name="Google Shape;264;p37"/>
          <p:cNvSpPr txBox="1">
            <a:spLocks noGrp="1"/>
          </p:cNvSpPr>
          <p:nvPr>
            <p:ph type="body" idx="1"/>
          </p:nvPr>
        </p:nvSpPr>
        <p:spPr>
          <a:xfrm>
            <a:off x="8776475" y="1680275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B7B7"/>
                </a:solidFill>
              </a:rPr>
              <a:t>Techniques utilized in data mining processes.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65" name="Google Shape;265;p37"/>
          <p:cNvSpPr txBox="1">
            <a:spLocks noGrp="1"/>
          </p:cNvSpPr>
          <p:nvPr>
            <p:ph type="body" idx="1"/>
          </p:nvPr>
        </p:nvSpPr>
        <p:spPr>
          <a:xfrm>
            <a:off x="8776475" y="4912952"/>
            <a:ext cx="6439200" cy="1974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3600">
                <a:solidFill>
                  <a:srgbClr val="000000"/>
                </a:solidFill>
              </a:rPr>
              <a:t>Data mining is a key component to these broad fields.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66" name="Google Shape;266;p37"/>
          <p:cNvSpPr txBox="1">
            <a:spLocks noGrp="1"/>
          </p:cNvSpPr>
          <p:nvPr>
            <p:ph type="body" idx="1"/>
          </p:nvPr>
        </p:nvSpPr>
        <p:spPr>
          <a:xfrm>
            <a:off x="8777000" y="3359418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B7B7B7"/>
                </a:solidFill>
              </a:rPr>
              <a:t>The systems that support data mining.</a:t>
            </a:r>
            <a:endParaRPr sz="3600">
              <a:solidFill>
                <a:srgbClr val="B7B7B7"/>
              </a:solidFill>
            </a:endParaRPr>
          </a:p>
        </p:txBody>
      </p:sp>
      <p:sp>
        <p:nvSpPr>
          <p:cNvPr id="267" name="Google Shape;267;p37" descr="arrow"/>
          <p:cNvSpPr/>
          <p:nvPr/>
        </p:nvSpPr>
        <p:spPr>
          <a:xfrm>
            <a:off x="7275425" y="1911125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7" descr="arrow"/>
          <p:cNvSpPr/>
          <p:nvPr/>
        </p:nvSpPr>
        <p:spPr>
          <a:xfrm>
            <a:off x="7275425" y="5272250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9" name="Google Shape;269;p37" descr="arrow"/>
          <p:cNvSpPr/>
          <p:nvPr/>
        </p:nvSpPr>
        <p:spPr>
          <a:xfrm>
            <a:off x="7275425" y="3462800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8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Concepts Related to Data Mining</a:t>
            </a:r>
            <a:endParaRPr/>
          </a:p>
        </p:txBody>
      </p:sp>
      <p:sp>
        <p:nvSpPr>
          <p:cNvPr id="276" name="Google Shape;276;p38"/>
          <p:cNvSpPr txBox="1">
            <a:spLocks noGrp="1"/>
          </p:cNvSpPr>
          <p:nvPr>
            <p:ph type="body" idx="1"/>
          </p:nvPr>
        </p:nvSpPr>
        <p:spPr>
          <a:xfrm>
            <a:off x="1117705" y="1590275"/>
            <a:ext cx="65856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1333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Machine Learning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Pattern Recognition</a:t>
            </a:r>
            <a:br>
              <a:rPr lang="en-US" sz="3600">
                <a:solidFill>
                  <a:srgbClr val="B7B7B7"/>
                </a:solidFill>
              </a:rPr>
            </a:b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Database Management Systems 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Data Warehouses</a:t>
            </a:r>
            <a:br>
              <a:rPr lang="en-US" sz="3600">
                <a:solidFill>
                  <a:srgbClr val="B7B7B7"/>
                </a:solidFill>
              </a:rPr>
            </a:b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Big Data Analytics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Data Science</a:t>
            </a:r>
            <a:br>
              <a:rPr lang="en-US" sz="3600">
                <a:solidFill>
                  <a:srgbClr val="B7B7B7"/>
                </a:solidFill>
              </a:rPr>
            </a:b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Business Intelligence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77" name="Google Shape;277;p38" descr="arrow"/>
          <p:cNvSpPr/>
          <p:nvPr/>
        </p:nvSpPr>
        <p:spPr>
          <a:xfrm>
            <a:off x="7275425" y="1911125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8" descr="arrow"/>
          <p:cNvSpPr/>
          <p:nvPr/>
        </p:nvSpPr>
        <p:spPr>
          <a:xfrm>
            <a:off x="7275425" y="5272250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8" descr="arrow"/>
          <p:cNvSpPr/>
          <p:nvPr/>
        </p:nvSpPr>
        <p:spPr>
          <a:xfrm>
            <a:off x="7275425" y="3462800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8"/>
          <p:cNvSpPr txBox="1">
            <a:spLocks noGrp="1"/>
          </p:cNvSpPr>
          <p:nvPr>
            <p:ph type="body" idx="1"/>
          </p:nvPr>
        </p:nvSpPr>
        <p:spPr>
          <a:xfrm>
            <a:off x="8776475" y="1680275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B7B7"/>
                </a:solidFill>
              </a:rPr>
              <a:t>Techniques utilized in data mining processes.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81" name="Google Shape;281;p38"/>
          <p:cNvSpPr txBox="1">
            <a:spLocks noGrp="1"/>
          </p:cNvSpPr>
          <p:nvPr>
            <p:ph type="body" idx="1"/>
          </p:nvPr>
        </p:nvSpPr>
        <p:spPr>
          <a:xfrm>
            <a:off x="8776475" y="4912946"/>
            <a:ext cx="6439200" cy="119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3600">
                <a:solidFill>
                  <a:srgbClr val="B7B7B7"/>
                </a:solidFill>
              </a:rPr>
              <a:t>Data mining is a key component to these broad fields.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82" name="Google Shape;282;p38"/>
          <p:cNvSpPr txBox="1">
            <a:spLocks noGrp="1"/>
          </p:cNvSpPr>
          <p:nvPr>
            <p:ph type="body" idx="1"/>
          </p:nvPr>
        </p:nvSpPr>
        <p:spPr>
          <a:xfrm>
            <a:off x="8777000" y="3359418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"/>
              </a:spcBef>
              <a:spcAft>
                <a:spcPts val="1000"/>
              </a:spcAft>
              <a:buNone/>
            </a:pPr>
            <a:r>
              <a:rPr lang="en-US" sz="3600">
                <a:solidFill>
                  <a:srgbClr val="B7B7B7"/>
                </a:solidFill>
              </a:rPr>
              <a:t>The systems that support data mining.</a:t>
            </a:r>
            <a:endParaRPr sz="36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9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Concepts Related to Data Mining</a:t>
            </a:r>
            <a:endParaRPr/>
          </a:p>
        </p:txBody>
      </p:sp>
      <p:sp>
        <p:nvSpPr>
          <p:cNvPr id="289" name="Google Shape;289;p39"/>
          <p:cNvSpPr txBox="1">
            <a:spLocks noGrp="1"/>
          </p:cNvSpPr>
          <p:nvPr>
            <p:ph type="body" idx="1"/>
          </p:nvPr>
        </p:nvSpPr>
        <p:spPr>
          <a:xfrm>
            <a:off x="1117700" y="1590275"/>
            <a:ext cx="59898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1333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Machine Learning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Pattern Recognition</a:t>
            </a:r>
            <a:br>
              <a:rPr lang="en-US" sz="3600">
                <a:solidFill>
                  <a:srgbClr val="B7B7B7"/>
                </a:solidFill>
              </a:rPr>
            </a:b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Database Management Systems 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Data Warehouses</a:t>
            </a:r>
            <a:br>
              <a:rPr lang="en-US" sz="3600">
                <a:solidFill>
                  <a:srgbClr val="B7B7B7"/>
                </a:solidFill>
              </a:rPr>
            </a:b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Big Data Analytics</a:t>
            </a: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Char char="●"/>
            </a:pPr>
            <a:r>
              <a:rPr lang="en-US" sz="3600">
                <a:solidFill>
                  <a:srgbClr val="B7B7B7"/>
                </a:solidFill>
              </a:rPr>
              <a:t>Data Science</a:t>
            </a:r>
            <a:br>
              <a:rPr lang="en-US" sz="3600">
                <a:solidFill>
                  <a:srgbClr val="B7B7B7"/>
                </a:solidFill>
              </a:rPr>
            </a:br>
            <a:endParaRPr sz="3600">
              <a:solidFill>
                <a:srgbClr val="B7B7B7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●"/>
            </a:pPr>
            <a:r>
              <a:rPr lang="en-US" sz="3600">
                <a:solidFill>
                  <a:srgbClr val="000000"/>
                </a:solidFill>
              </a:rPr>
              <a:t>Business Intelligence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90" name="Google Shape;290;p39"/>
          <p:cNvSpPr txBox="1">
            <a:spLocks noGrp="1"/>
          </p:cNvSpPr>
          <p:nvPr>
            <p:ph type="body" idx="1"/>
          </p:nvPr>
        </p:nvSpPr>
        <p:spPr>
          <a:xfrm>
            <a:off x="8776475" y="6504875"/>
            <a:ext cx="6439200" cy="82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0000"/>
                </a:solidFill>
              </a:rPr>
              <a:t>A particular application of data mining. 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91" name="Google Shape;291;p39" descr="arrow"/>
          <p:cNvSpPr/>
          <p:nvPr/>
        </p:nvSpPr>
        <p:spPr>
          <a:xfrm>
            <a:off x="7275425" y="1911125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9" descr="arrow"/>
          <p:cNvSpPr/>
          <p:nvPr/>
        </p:nvSpPr>
        <p:spPr>
          <a:xfrm>
            <a:off x="7275425" y="5272250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9" descr="arrow"/>
          <p:cNvSpPr/>
          <p:nvPr/>
        </p:nvSpPr>
        <p:spPr>
          <a:xfrm>
            <a:off x="7275425" y="3462800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9"/>
          <p:cNvSpPr txBox="1">
            <a:spLocks noGrp="1"/>
          </p:cNvSpPr>
          <p:nvPr>
            <p:ph type="body" idx="1"/>
          </p:nvPr>
        </p:nvSpPr>
        <p:spPr>
          <a:xfrm>
            <a:off x="8776475" y="1680275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B7B7B7"/>
                </a:solidFill>
              </a:rPr>
              <a:t>Techniques utilized in data mining processes.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95" name="Google Shape;295;p39"/>
          <p:cNvSpPr txBox="1">
            <a:spLocks noGrp="1"/>
          </p:cNvSpPr>
          <p:nvPr>
            <p:ph type="body" idx="1"/>
          </p:nvPr>
        </p:nvSpPr>
        <p:spPr>
          <a:xfrm>
            <a:off x="8776475" y="4912952"/>
            <a:ext cx="6439200" cy="183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3600">
                <a:solidFill>
                  <a:srgbClr val="B7B7B7"/>
                </a:solidFill>
              </a:rPr>
              <a:t>Data mining is a key component to these broad fields.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96" name="Google Shape;296;p39"/>
          <p:cNvSpPr txBox="1">
            <a:spLocks noGrp="1"/>
          </p:cNvSpPr>
          <p:nvPr>
            <p:ph type="body" idx="1"/>
          </p:nvPr>
        </p:nvSpPr>
        <p:spPr>
          <a:xfrm>
            <a:off x="8777000" y="3359418"/>
            <a:ext cx="6439200" cy="129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B7B7B7"/>
                </a:solidFill>
              </a:rPr>
              <a:t>The systems that support data mining.</a:t>
            </a:r>
            <a:endParaRPr sz="3600">
              <a:solidFill>
                <a:srgbClr val="B7B7B7"/>
              </a:solidFill>
            </a:endParaRPr>
          </a:p>
        </p:txBody>
      </p:sp>
      <p:sp>
        <p:nvSpPr>
          <p:cNvPr id="297" name="Google Shape;297;p39" descr="arrow"/>
          <p:cNvSpPr/>
          <p:nvPr/>
        </p:nvSpPr>
        <p:spPr>
          <a:xfrm>
            <a:off x="7275425" y="6581075"/>
            <a:ext cx="1264200" cy="823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740</Words>
  <Application>Microsoft Macintosh PowerPoint</Application>
  <PresentationFormat>Custom</PresentationFormat>
  <Paragraphs>317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Verdana</vt:lpstr>
      <vt:lpstr>Arial</vt:lpstr>
      <vt:lpstr>Calibri</vt:lpstr>
      <vt:lpstr>Arial Black</vt:lpstr>
      <vt:lpstr>Georgia</vt:lpstr>
      <vt:lpstr>verdana-degrees1</vt:lpstr>
      <vt:lpstr>Different Views of Data Mining</vt:lpstr>
      <vt:lpstr>Concepts Related to Data Mining</vt:lpstr>
      <vt:lpstr>Concepts Related to Data Mining</vt:lpstr>
      <vt:lpstr>Concepts Related to Data Mining</vt:lpstr>
      <vt:lpstr>Concepts Related to Data Mining</vt:lpstr>
      <vt:lpstr>Concepts Related to Data Mining</vt:lpstr>
      <vt:lpstr>Concepts Related to Data Mining</vt:lpstr>
      <vt:lpstr>Concepts Related to Data Mining</vt:lpstr>
      <vt:lpstr>Concepts Related to Data Mining</vt:lpstr>
      <vt:lpstr>A Database View</vt:lpstr>
      <vt:lpstr>A Database View</vt:lpstr>
      <vt:lpstr>A Database View</vt:lpstr>
      <vt:lpstr>A Database View</vt:lpstr>
      <vt:lpstr>A Database View</vt:lpstr>
      <vt:lpstr>A Database View</vt:lpstr>
      <vt:lpstr>A Machine Learning View</vt:lpstr>
      <vt:lpstr>A Machine Learning View</vt:lpstr>
      <vt:lpstr>A Machine Learning View</vt:lpstr>
      <vt:lpstr>A Machine Learning View</vt:lpstr>
      <vt:lpstr>A Machine Learning View</vt:lpstr>
      <vt:lpstr>A Machine Learning View</vt:lpstr>
      <vt:lpstr>A Machine Learning View</vt:lpstr>
      <vt:lpstr>An Application View: Business Intelligence</vt:lpstr>
      <vt:lpstr>An Application View: Business Intelligence</vt:lpstr>
      <vt:lpstr>An Application View: Business Intelligence</vt:lpstr>
      <vt:lpstr>An Application View: Business Intelligence</vt:lpstr>
      <vt:lpstr>An Application View: Business Intelligence</vt:lpstr>
      <vt:lpstr>A Human-Centered View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1.1.2_Different Views of Data Mining</dc:title>
  <dc:subject>Data Mining 1</dc:subject>
  <dc:creator>Qiaozhu Mei</dc:creator>
  <cp:keywords/>
  <dc:description/>
  <cp:lastModifiedBy>Tan, Yuanru</cp:lastModifiedBy>
  <cp:revision>9</cp:revision>
  <dcterms:modified xsi:type="dcterms:W3CDTF">2019-11-18T17:18:09Z</dcterms:modified>
  <cp:category/>
</cp:coreProperties>
</file>